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4"/>
  </p:notesMasterIdLst>
  <p:sldIdLst>
    <p:sldId id="256" r:id="rId2"/>
    <p:sldId id="332" r:id="rId3"/>
    <p:sldId id="271" r:id="rId4"/>
    <p:sldId id="257" r:id="rId5"/>
    <p:sldId id="298" r:id="rId6"/>
    <p:sldId id="299" r:id="rId7"/>
    <p:sldId id="259" r:id="rId8"/>
    <p:sldId id="334" r:id="rId9"/>
    <p:sldId id="262" r:id="rId10"/>
    <p:sldId id="300" r:id="rId11"/>
    <p:sldId id="301" r:id="rId12"/>
    <p:sldId id="302" r:id="rId13"/>
    <p:sldId id="303" r:id="rId14"/>
    <p:sldId id="304" r:id="rId15"/>
    <p:sldId id="305" r:id="rId16"/>
    <p:sldId id="307" r:id="rId17"/>
    <p:sldId id="335" r:id="rId18"/>
    <p:sldId id="336" r:id="rId19"/>
    <p:sldId id="337" r:id="rId20"/>
    <p:sldId id="338" r:id="rId21"/>
    <p:sldId id="344" r:id="rId22"/>
    <p:sldId id="345" r:id="rId23"/>
    <p:sldId id="346" r:id="rId24"/>
    <p:sldId id="347" r:id="rId25"/>
    <p:sldId id="348" r:id="rId26"/>
    <p:sldId id="306" r:id="rId27"/>
    <p:sldId id="308" r:id="rId28"/>
    <p:sldId id="309" r:id="rId29"/>
    <p:sldId id="310" r:id="rId30"/>
    <p:sldId id="311" r:id="rId31"/>
    <p:sldId id="315" r:id="rId32"/>
    <p:sldId id="319" r:id="rId33"/>
    <p:sldId id="320" r:id="rId34"/>
    <p:sldId id="321" r:id="rId35"/>
    <p:sldId id="323" r:id="rId36"/>
    <p:sldId id="324" r:id="rId37"/>
    <p:sldId id="325" r:id="rId38"/>
    <p:sldId id="326" r:id="rId39"/>
    <p:sldId id="327" r:id="rId40"/>
    <p:sldId id="328" r:id="rId41"/>
    <p:sldId id="329" r:id="rId42"/>
    <p:sldId id="331" r:id="rId43"/>
  </p:sldIdLst>
  <p:sldSz cx="9144000" cy="5143500" type="screen16x9"/>
  <p:notesSz cx="6858000" cy="9144000"/>
  <p:embeddedFontLst>
    <p:embeddedFont>
      <p:font typeface="Roboto Slab" panose="020B0604020202020204" charset="0"/>
      <p:regular r:id="rId45"/>
      <p:bold r:id="rId46"/>
    </p:embeddedFont>
    <p:embeddedFont>
      <p:font typeface="Nixie One" panose="020B0604020202020204" charset="0"/>
      <p:regular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0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C50C21-413B-47A0-A9E7-39AEA2F983E4}">
  <a:tblStyle styleId="{DBC50C21-413B-47A0-A9E7-39AEA2F983E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2686D11-9B13-4CC1-B41F-0B91B36152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4" autoAdjust="0"/>
    <p:restoredTop sz="94660"/>
  </p:normalViewPr>
  <p:slideViewPr>
    <p:cSldViewPr snapToGrid="0" showGuides="1">
      <p:cViewPr varScale="1">
        <p:scale>
          <a:sx n="114" d="100"/>
          <a:sy n="114" d="100"/>
        </p:scale>
        <p:origin x="1032" y="102"/>
      </p:cViewPr>
      <p:guideLst>
        <p:guide orient="horz" pos="150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889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17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570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260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5447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767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404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328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386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86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5330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1981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606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110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971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118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009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777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820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606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7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913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986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285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0341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551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6377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736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447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008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69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5585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039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8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71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99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473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4493605"/>
            <a:ext cx="9144000" cy="118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584075"/>
            <a:ext cx="9144000" cy="559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a:endParaRPr/>
          </a:p>
        </p:txBody>
      </p:sp>
      <p:sp>
        <p:nvSpPr>
          <p:cNvPr id="17" name="Google Shape;17;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Clr>
                <a:schemeClr val="accent6"/>
              </a:buClr>
              <a:buSzPts val="1800"/>
              <a:buNone/>
              <a:defRPr sz="1800" b="1">
                <a:solidFill>
                  <a:schemeClr val="accent6"/>
                </a:solidFill>
              </a:defRPr>
            </a:lvl2pPr>
            <a:lvl3pPr lvl="2" rtl="0">
              <a:spcBef>
                <a:spcPts val="0"/>
              </a:spcBef>
              <a:spcAft>
                <a:spcPts val="0"/>
              </a:spcAft>
              <a:buClr>
                <a:schemeClr val="accent6"/>
              </a:buClr>
              <a:buSzPts val="1800"/>
              <a:buNone/>
              <a:defRPr sz="1800" b="1">
                <a:solidFill>
                  <a:schemeClr val="accent6"/>
                </a:solidFill>
              </a:defRPr>
            </a:lvl3pPr>
            <a:lvl4pPr lvl="3" rtl="0">
              <a:spcBef>
                <a:spcPts val="0"/>
              </a:spcBef>
              <a:spcAft>
                <a:spcPts val="0"/>
              </a:spcAft>
              <a:buClr>
                <a:schemeClr val="accent6"/>
              </a:buClr>
              <a:buSzPts val="1800"/>
              <a:buNone/>
              <a:defRPr b="1">
                <a:solidFill>
                  <a:schemeClr val="accent6"/>
                </a:solidFill>
              </a:defRPr>
            </a:lvl4pPr>
            <a:lvl5pPr lvl="4" rtl="0">
              <a:spcBef>
                <a:spcPts val="0"/>
              </a:spcBef>
              <a:spcAft>
                <a:spcPts val="0"/>
              </a:spcAft>
              <a:buClr>
                <a:schemeClr val="accent6"/>
              </a:buClr>
              <a:buSzPts val="1800"/>
              <a:buNone/>
              <a:defRPr b="1">
                <a:solidFill>
                  <a:schemeClr val="accent6"/>
                </a:solidFill>
              </a:defRPr>
            </a:lvl5pPr>
            <a:lvl6pPr lvl="5" rtl="0">
              <a:spcBef>
                <a:spcPts val="0"/>
              </a:spcBef>
              <a:spcAft>
                <a:spcPts val="0"/>
              </a:spcAft>
              <a:buClr>
                <a:schemeClr val="accent6"/>
              </a:buClr>
              <a:buSzPts val="1800"/>
              <a:buNone/>
              <a:defRPr b="1">
                <a:solidFill>
                  <a:schemeClr val="accent6"/>
                </a:solidFill>
              </a:defRPr>
            </a:lvl6pPr>
            <a:lvl7pPr lvl="6" rtl="0">
              <a:spcBef>
                <a:spcPts val="0"/>
              </a:spcBef>
              <a:spcAft>
                <a:spcPts val="0"/>
              </a:spcAft>
              <a:buClr>
                <a:schemeClr val="accent6"/>
              </a:buClr>
              <a:buSzPts val="1800"/>
              <a:buNone/>
              <a:defRPr b="1">
                <a:solidFill>
                  <a:schemeClr val="accent6"/>
                </a:solidFill>
              </a:defRPr>
            </a:lvl7pPr>
            <a:lvl8pPr lvl="7" rtl="0">
              <a:spcBef>
                <a:spcPts val="0"/>
              </a:spcBef>
              <a:spcAft>
                <a:spcPts val="0"/>
              </a:spcAft>
              <a:buClr>
                <a:schemeClr val="accent6"/>
              </a:buClr>
              <a:buSzPts val="1800"/>
              <a:buNone/>
              <a:defRPr b="1">
                <a:solidFill>
                  <a:schemeClr val="accent6"/>
                </a:solidFill>
              </a:defRPr>
            </a:lvl8pPr>
            <a:lvl9pPr lvl="8" rtl="0">
              <a:spcBef>
                <a:spcPts val="0"/>
              </a:spcBef>
              <a:spcAft>
                <a:spcPts val="0"/>
              </a:spcAft>
              <a:buClr>
                <a:schemeClr val="accent6"/>
              </a:buClr>
              <a:buSzPts val="1800"/>
              <a:buNone/>
              <a:defRPr b="1">
                <a:solidFill>
                  <a:schemeClr val="accent6"/>
                </a:solidFill>
              </a:defRPr>
            </a:lvl9pPr>
          </a:lstStyle>
          <a:p>
            <a:endParaRPr/>
          </a:p>
        </p:txBody>
      </p:sp>
      <p:sp>
        <p:nvSpPr>
          <p:cNvPr id="18" name="Google Shape;18;p3"/>
          <p:cNvSpPr/>
          <p:nvPr/>
        </p:nvSpPr>
        <p:spPr>
          <a:xfrm>
            <a:off x="0" y="4288499"/>
            <a:ext cx="3474300" cy="24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0" y="0"/>
            <a:ext cx="34743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0" name="Google Shape;20;p3"/>
          <p:cNvSpPr/>
          <p:nvPr/>
        </p:nvSpPr>
        <p:spPr>
          <a:xfrm>
            <a:off x="0" y="500626"/>
            <a:ext cx="3474300" cy="382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0" y="4493604"/>
            <a:ext cx="3474300" cy="118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584075"/>
            <a:ext cx="3474300" cy="559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2"/>
        <p:cNvGrpSpPr/>
        <p:nvPr/>
      </p:nvGrpSpPr>
      <p:grpSpPr>
        <a:xfrm>
          <a:off x="0" y="0"/>
          <a:ext cx="0" cy="0"/>
          <a:chOff x="0" y="0"/>
          <a:chExt cx="0" cy="0"/>
        </a:xfrm>
      </p:grpSpPr>
      <p:sp>
        <p:nvSpPr>
          <p:cNvPr id="43" name="Google Shape;43;p6"/>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44" name="Google Shape;44;p6"/>
          <p:cNvSpPr/>
          <p:nvPr/>
        </p:nvSpPr>
        <p:spPr>
          <a:xfrm>
            <a:off x="0" y="500625"/>
            <a:ext cx="45720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6"/>
          <p:cNvCxnSpPr/>
          <p:nvPr/>
        </p:nvCxnSpPr>
        <p:spPr>
          <a:xfrm>
            <a:off x="1037450" y="809725"/>
            <a:ext cx="0" cy="470700"/>
          </a:xfrm>
          <a:prstGeom prst="straightConnector1">
            <a:avLst/>
          </a:prstGeom>
          <a:noFill/>
          <a:ln w="9525" cap="flat" cmpd="sng">
            <a:solidFill>
              <a:schemeClr val="accent2"/>
            </a:solidFill>
            <a:prstDash val="solid"/>
            <a:round/>
            <a:headEnd type="none" w="med" len="med"/>
            <a:tailEnd type="none" w="med" len="med"/>
          </a:ln>
        </p:spPr>
      </p:cxnSp>
      <p:sp>
        <p:nvSpPr>
          <p:cNvPr id="49" name="Google Shape;49;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0" name="Google Shape;50;p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1" name="Google Shape;51;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2" name="Google Shape;52;p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0"/>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4" name="Google Shape;84;p10"/>
          <p:cNvSpPr/>
          <p:nvPr/>
        </p:nvSpPr>
        <p:spPr>
          <a:xfrm>
            <a:off x="0" y="500625"/>
            <a:ext cx="2472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1pPr>
            <a:lvl2pPr lvl="1">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2pPr>
            <a:lvl3pPr lvl="2">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3pPr>
            <a:lvl4pPr lvl="3">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4pPr>
            <a:lvl5pPr lvl="4">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5pPr>
            <a:lvl6pPr lvl="5">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6pPr>
            <a:lvl7pPr lvl="6">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7pPr>
            <a:lvl8pPr lvl="7">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8pPr>
            <a:lvl9pPr lvl="8">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2"/>
              </a:buClr>
              <a:buSzPts val="3000"/>
              <a:buFont typeface="Nixie One"/>
              <a:buChar char="▪"/>
              <a:defRPr sz="3000">
                <a:solidFill>
                  <a:schemeClr val="accent1"/>
                </a:solidFill>
                <a:latin typeface="Nixie One"/>
                <a:ea typeface="Nixie One"/>
                <a:cs typeface="Nixie One"/>
                <a:sym typeface="Nixie One"/>
              </a:defRPr>
            </a:lvl1pPr>
            <a:lvl2pPr marL="914400" lvl="1" indent="-3810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2pPr>
            <a:lvl3pPr marL="1371600" lvl="2" indent="-3810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3pPr>
            <a:lvl4pPr marL="1828800" lvl="3"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4pPr>
            <a:lvl5pPr marL="2286000" lvl="4"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5pPr>
            <a:lvl6pPr marL="2743200" lvl="5"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6pPr>
            <a:lvl7pPr marL="3200400" lvl="6"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7pPr>
            <a:lvl8pPr marL="3657600" lvl="7"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8pPr>
            <a:lvl9pPr marL="4114800" lvl="8"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chemeClr val="lt1"/>
                </a:solidFill>
                <a:latin typeface="Roboto Slab"/>
                <a:ea typeface="Roboto Slab"/>
                <a:cs typeface="Roboto Slab"/>
                <a:sym typeface="Roboto Slab"/>
              </a:defRPr>
            </a:lvl1pPr>
            <a:lvl2pPr lvl="1" algn="ctr">
              <a:buNone/>
              <a:defRPr sz="800">
                <a:solidFill>
                  <a:schemeClr val="lt1"/>
                </a:solidFill>
                <a:latin typeface="Roboto Slab"/>
                <a:ea typeface="Roboto Slab"/>
                <a:cs typeface="Roboto Slab"/>
                <a:sym typeface="Roboto Slab"/>
              </a:defRPr>
            </a:lvl2pPr>
            <a:lvl3pPr lvl="2" algn="ctr">
              <a:buNone/>
              <a:defRPr sz="800">
                <a:solidFill>
                  <a:schemeClr val="lt1"/>
                </a:solidFill>
                <a:latin typeface="Roboto Slab"/>
                <a:ea typeface="Roboto Slab"/>
                <a:cs typeface="Roboto Slab"/>
                <a:sym typeface="Roboto Slab"/>
              </a:defRPr>
            </a:lvl3pPr>
            <a:lvl4pPr lvl="3" algn="ctr">
              <a:buNone/>
              <a:defRPr sz="800">
                <a:solidFill>
                  <a:schemeClr val="lt1"/>
                </a:solidFill>
                <a:latin typeface="Roboto Slab"/>
                <a:ea typeface="Roboto Slab"/>
                <a:cs typeface="Roboto Slab"/>
                <a:sym typeface="Roboto Slab"/>
              </a:defRPr>
            </a:lvl4pPr>
            <a:lvl5pPr lvl="4" algn="ctr">
              <a:buNone/>
              <a:defRPr sz="800">
                <a:solidFill>
                  <a:schemeClr val="lt1"/>
                </a:solidFill>
                <a:latin typeface="Roboto Slab"/>
                <a:ea typeface="Roboto Slab"/>
                <a:cs typeface="Roboto Slab"/>
                <a:sym typeface="Roboto Slab"/>
              </a:defRPr>
            </a:lvl5pPr>
            <a:lvl6pPr lvl="5" algn="ctr">
              <a:buNone/>
              <a:defRPr sz="800">
                <a:solidFill>
                  <a:schemeClr val="lt1"/>
                </a:solidFill>
                <a:latin typeface="Roboto Slab"/>
                <a:ea typeface="Roboto Slab"/>
                <a:cs typeface="Roboto Slab"/>
                <a:sym typeface="Roboto Slab"/>
              </a:defRPr>
            </a:lvl6pPr>
            <a:lvl7pPr lvl="6" algn="ctr">
              <a:buNone/>
              <a:defRPr sz="800">
                <a:solidFill>
                  <a:schemeClr val="lt1"/>
                </a:solidFill>
                <a:latin typeface="Roboto Slab"/>
                <a:ea typeface="Roboto Slab"/>
                <a:cs typeface="Roboto Slab"/>
                <a:sym typeface="Roboto Slab"/>
              </a:defRPr>
            </a:lvl7pPr>
            <a:lvl8pPr lvl="7" algn="ctr">
              <a:buNone/>
              <a:defRPr sz="800">
                <a:solidFill>
                  <a:schemeClr val="lt1"/>
                </a:solidFill>
                <a:latin typeface="Roboto Slab"/>
                <a:ea typeface="Roboto Slab"/>
                <a:cs typeface="Roboto Slab"/>
                <a:sym typeface="Roboto Slab"/>
              </a:defRPr>
            </a:lvl8pPr>
            <a:lvl9pPr lvl="8" algn="ctr">
              <a:buNone/>
              <a:defRPr sz="800">
                <a:solidFill>
                  <a:schemeClr val="lt1"/>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ctrTitle"/>
          </p:nvPr>
        </p:nvSpPr>
        <p:spPr>
          <a:xfrm>
            <a:off x="245459" y="1408123"/>
            <a:ext cx="8653082" cy="15757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TẬP HUẤN</a:t>
            </a:r>
            <a:br>
              <a:rPr lang="en" dirty="0" smtClean="0"/>
            </a:br>
            <a:r>
              <a:rPr lang="en" sz="4500" dirty="0" smtClean="0"/>
              <a:t>KỸ NĂNG GIAO TIẾP, ỨNG XỬ</a:t>
            </a:r>
            <a:br>
              <a:rPr lang="en" sz="4500" dirty="0" smtClean="0"/>
            </a:br>
            <a:r>
              <a:rPr lang="en" sz="4500" dirty="0" smtClean="0"/>
              <a:t>CHO NHÂN VIÊN Y TẾ</a:t>
            </a:r>
            <a:endParaRPr sz="4500" dirty="0"/>
          </a:p>
        </p:txBody>
      </p:sp>
      <p:grpSp>
        <p:nvGrpSpPr>
          <p:cNvPr id="106" name="Google Shape;106;p13"/>
          <p:cNvGrpSpPr/>
          <p:nvPr/>
        </p:nvGrpSpPr>
        <p:grpSpPr>
          <a:xfrm>
            <a:off x="7842422" y="3059351"/>
            <a:ext cx="964541" cy="1011307"/>
            <a:chOff x="5961125" y="1623900"/>
            <a:chExt cx="427450" cy="448175"/>
          </a:xfrm>
        </p:grpSpPr>
        <p:sp>
          <p:nvSpPr>
            <p:cNvPr id="107" name="Google Shape;107;p13"/>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05;p13"/>
          <p:cNvSpPr txBox="1">
            <a:spLocks/>
          </p:cNvSpPr>
          <p:nvPr/>
        </p:nvSpPr>
        <p:spPr>
          <a:xfrm>
            <a:off x="6012353" y="3923591"/>
            <a:ext cx="7156622"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oboto Slab"/>
              <a:buNone/>
              <a:defRPr sz="4800" b="1" i="0" u="none" strike="noStrike" cap="none">
                <a:solidFill>
                  <a:schemeClr val="lt1"/>
                </a:solidFill>
                <a:latin typeface="Roboto Slab"/>
                <a:ea typeface="Roboto Slab"/>
                <a:cs typeface="Roboto Slab"/>
                <a:sym typeface="Roboto Slab"/>
              </a:defRPr>
            </a:lvl1pPr>
            <a:lvl2pPr marR="0" lvl="1" algn="ctr" rtl="0">
              <a:lnSpc>
                <a:spcPct val="100000"/>
              </a:lnSpc>
              <a:spcBef>
                <a:spcPts val="0"/>
              </a:spcBef>
              <a:spcAft>
                <a:spcPts val="0"/>
              </a:spcAft>
              <a:buClr>
                <a:schemeClr val="lt1"/>
              </a:buClr>
              <a:buSzPts val="6000"/>
              <a:buFont typeface="Roboto Slab"/>
              <a:buNone/>
              <a:defRPr sz="6000" b="1" i="0" u="none" strike="noStrike" cap="none">
                <a:solidFill>
                  <a:schemeClr val="lt1"/>
                </a:solidFill>
                <a:latin typeface="Roboto Slab"/>
                <a:ea typeface="Roboto Slab"/>
                <a:cs typeface="Roboto Slab"/>
                <a:sym typeface="Roboto Slab"/>
              </a:defRPr>
            </a:lvl2pPr>
            <a:lvl3pPr marR="0" lvl="2" algn="ctr" rtl="0">
              <a:lnSpc>
                <a:spcPct val="100000"/>
              </a:lnSpc>
              <a:spcBef>
                <a:spcPts val="0"/>
              </a:spcBef>
              <a:spcAft>
                <a:spcPts val="0"/>
              </a:spcAft>
              <a:buClr>
                <a:schemeClr val="lt1"/>
              </a:buClr>
              <a:buSzPts val="6000"/>
              <a:buFont typeface="Roboto Slab"/>
              <a:buNone/>
              <a:defRPr sz="6000" b="1" i="0" u="none" strike="noStrike" cap="none">
                <a:solidFill>
                  <a:schemeClr val="lt1"/>
                </a:solidFill>
                <a:latin typeface="Roboto Slab"/>
                <a:ea typeface="Roboto Slab"/>
                <a:cs typeface="Roboto Slab"/>
                <a:sym typeface="Roboto Slab"/>
              </a:defRPr>
            </a:lvl3pPr>
            <a:lvl4pPr marR="0" lvl="3" algn="ctr" rtl="0">
              <a:lnSpc>
                <a:spcPct val="100000"/>
              </a:lnSpc>
              <a:spcBef>
                <a:spcPts val="0"/>
              </a:spcBef>
              <a:spcAft>
                <a:spcPts val="0"/>
              </a:spcAft>
              <a:buClr>
                <a:schemeClr val="lt1"/>
              </a:buClr>
              <a:buSzPts val="6000"/>
              <a:buFont typeface="Roboto Slab"/>
              <a:buNone/>
              <a:defRPr sz="6000" b="1" i="0" u="none" strike="noStrike" cap="none">
                <a:solidFill>
                  <a:schemeClr val="lt1"/>
                </a:solidFill>
                <a:latin typeface="Roboto Slab"/>
                <a:ea typeface="Roboto Slab"/>
                <a:cs typeface="Roboto Slab"/>
                <a:sym typeface="Roboto Slab"/>
              </a:defRPr>
            </a:lvl4pPr>
            <a:lvl5pPr marR="0" lvl="4" algn="ctr" rtl="0">
              <a:lnSpc>
                <a:spcPct val="100000"/>
              </a:lnSpc>
              <a:spcBef>
                <a:spcPts val="0"/>
              </a:spcBef>
              <a:spcAft>
                <a:spcPts val="0"/>
              </a:spcAft>
              <a:buClr>
                <a:schemeClr val="lt1"/>
              </a:buClr>
              <a:buSzPts val="6000"/>
              <a:buFont typeface="Roboto Slab"/>
              <a:buNone/>
              <a:defRPr sz="6000" b="1" i="0" u="none" strike="noStrike" cap="none">
                <a:solidFill>
                  <a:schemeClr val="lt1"/>
                </a:solidFill>
                <a:latin typeface="Roboto Slab"/>
                <a:ea typeface="Roboto Slab"/>
                <a:cs typeface="Roboto Slab"/>
                <a:sym typeface="Roboto Slab"/>
              </a:defRPr>
            </a:lvl5pPr>
            <a:lvl6pPr marR="0" lvl="5" algn="ctr" rtl="0">
              <a:lnSpc>
                <a:spcPct val="100000"/>
              </a:lnSpc>
              <a:spcBef>
                <a:spcPts val="0"/>
              </a:spcBef>
              <a:spcAft>
                <a:spcPts val="0"/>
              </a:spcAft>
              <a:buClr>
                <a:schemeClr val="lt1"/>
              </a:buClr>
              <a:buSzPts val="6000"/>
              <a:buFont typeface="Roboto Slab"/>
              <a:buNone/>
              <a:defRPr sz="6000" b="1" i="0" u="none" strike="noStrike" cap="none">
                <a:solidFill>
                  <a:schemeClr val="lt1"/>
                </a:solidFill>
                <a:latin typeface="Roboto Slab"/>
                <a:ea typeface="Roboto Slab"/>
                <a:cs typeface="Roboto Slab"/>
                <a:sym typeface="Roboto Slab"/>
              </a:defRPr>
            </a:lvl6pPr>
            <a:lvl7pPr marR="0" lvl="6" algn="ctr" rtl="0">
              <a:lnSpc>
                <a:spcPct val="100000"/>
              </a:lnSpc>
              <a:spcBef>
                <a:spcPts val="0"/>
              </a:spcBef>
              <a:spcAft>
                <a:spcPts val="0"/>
              </a:spcAft>
              <a:buClr>
                <a:schemeClr val="lt1"/>
              </a:buClr>
              <a:buSzPts val="6000"/>
              <a:buFont typeface="Roboto Slab"/>
              <a:buNone/>
              <a:defRPr sz="6000" b="1" i="0" u="none" strike="noStrike" cap="none">
                <a:solidFill>
                  <a:schemeClr val="lt1"/>
                </a:solidFill>
                <a:latin typeface="Roboto Slab"/>
                <a:ea typeface="Roboto Slab"/>
                <a:cs typeface="Roboto Slab"/>
                <a:sym typeface="Roboto Slab"/>
              </a:defRPr>
            </a:lvl7pPr>
            <a:lvl8pPr marR="0" lvl="7" algn="ctr" rtl="0">
              <a:lnSpc>
                <a:spcPct val="100000"/>
              </a:lnSpc>
              <a:spcBef>
                <a:spcPts val="0"/>
              </a:spcBef>
              <a:spcAft>
                <a:spcPts val="0"/>
              </a:spcAft>
              <a:buClr>
                <a:schemeClr val="lt1"/>
              </a:buClr>
              <a:buSzPts val="6000"/>
              <a:buFont typeface="Roboto Slab"/>
              <a:buNone/>
              <a:defRPr sz="6000" b="1" i="0" u="none" strike="noStrike" cap="none">
                <a:solidFill>
                  <a:schemeClr val="lt1"/>
                </a:solidFill>
                <a:latin typeface="Roboto Slab"/>
                <a:ea typeface="Roboto Slab"/>
                <a:cs typeface="Roboto Slab"/>
                <a:sym typeface="Roboto Slab"/>
              </a:defRPr>
            </a:lvl8pPr>
            <a:lvl9pPr marR="0" lvl="8" algn="ctr" rtl="0">
              <a:lnSpc>
                <a:spcPct val="100000"/>
              </a:lnSpc>
              <a:spcBef>
                <a:spcPts val="0"/>
              </a:spcBef>
              <a:spcAft>
                <a:spcPts val="0"/>
              </a:spcAft>
              <a:buClr>
                <a:schemeClr val="lt1"/>
              </a:buClr>
              <a:buSzPts val="6000"/>
              <a:buFont typeface="Roboto Slab"/>
              <a:buNone/>
              <a:defRPr sz="6000" b="1" i="0" u="none" strike="noStrike" cap="none">
                <a:solidFill>
                  <a:schemeClr val="lt1"/>
                </a:solidFill>
                <a:latin typeface="Roboto Slab"/>
                <a:ea typeface="Roboto Slab"/>
                <a:cs typeface="Roboto Slab"/>
                <a:sym typeface="Roboto Slab"/>
              </a:defRPr>
            </a:lvl9pPr>
          </a:lstStyle>
          <a:p>
            <a:r>
              <a:rPr lang="en-US" sz="1200" i="1" dirty="0" smtClean="0"/>
              <a:t>Củ Chi, ngày</a:t>
            </a:r>
            <a:r>
              <a:rPr lang="en-US" sz="1200" i="1" dirty="0"/>
              <a:t> </a:t>
            </a:r>
            <a:r>
              <a:rPr lang="en-US" sz="1200" i="1" dirty="0" smtClean="0"/>
              <a:t>14 tháng 10 năm 2024</a:t>
            </a:r>
            <a:endParaRPr lang="vi-VN" sz="12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50" name="Rectangle 49"/>
          <p:cNvSpPr/>
          <p:nvPr/>
        </p:nvSpPr>
        <p:spPr>
          <a:xfrm>
            <a:off x="685250" y="1033748"/>
            <a:ext cx="8032051" cy="3785652"/>
          </a:xfrm>
          <a:prstGeom prst="rect">
            <a:avLst/>
          </a:prstGeom>
        </p:spPr>
        <p:txBody>
          <a:bodyPr wrap="square">
            <a:spAutoFit/>
          </a:bodyPr>
          <a:lstStyle/>
          <a:p>
            <a:pPr marL="0" indent="0" algn="just">
              <a:lnSpc>
                <a:spcPct val="150000"/>
              </a:lnSpc>
              <a:buNone/>
            </a:pPr>
            <a:r>
              <a:rPr lang="en-US" sz="2000" b="1" dirty="0" smtClean="0">
                <a:solidFill>
                  <a:srgbClr val="FF0000"/>
                </a:solidFill>
              </a:rPr>
              <a:t>* </a:t>
            </a:r>
            <a:r>
              <a:rPr lang="vi-VN" sz="2000" b="1" dirty="0" smtClean="0">
                <a:solidFill>
                  <a:srgbClr val="FF0000"/>
                </a:solidFill>
              </a:rPr>
              <a:t>Môi </a:t>
            </a:r>
            <a:r>
              <a:rPr lang="vi-VN" sz="2000" b="1" dirty="0">
                <a:solidFill>
                  <a:srgbClr val="FF0000"/>
                </a:solidFill>
              </a:rPr>
              <a:t>trường giao tiếp: </a:t>
            </a:r>
            <a:endParaRPr lang="en-US" sz="2000" b="1" dirty="0" smtClean="0">
              <a:solidFill>
                <a:srgbClr val="FF0000"/>
              </a:solidFill>
            </a:endParaRPr>
          </a:p>
          <a:p>
            <a:pPr marL="0" indent="0" algn="just">
              <a:lnSpc>
                <a:spcPct val="150000"/>
              </a:lnSpc>
              <a:buNone/>
            </a:pPr>
            <a:r>
              <a:rPr lang="vi-VN" sz="2000" b="1" dirty="0" smtClean="0"/>
              <a:t>+ </a:t>
            </a:r>
            <a:r>
              <a:rPr lang="vi-VN" sz="2000" b="1" dirty="0"/>
              <a:t>Địa điểm: </a:t>
            </a:r>
            <a:r>
              <a:rPr lang="vi-VN" sz="2000" dirty="0"/>
              <a:t>thường là nơi làm việc của CBYT (phòng bác sĩ, phòng khám hoặc phòng bệnh, thủ thuật,..) </a:t>
            </a:r>
            <a:endParaRPr lang="en-US" sz="2000" dirty="0" smtClean="0"/>
          </a:p>
          <a:p>
            <a:pPr marL="0" indent="0" algn="just">
              <a:lnSpc>
                <a:spcPct val="150000"/>
              </a:lnSpc>
              <a:buNone/>
            </a:pPr>
            <a:r>
              <a:rPr lang="vi-VN" sz="2000" b="1" dirty="0" smtClean="0"/>
              <a:t>+ </a:t>
            </a:r>
            <a:r>
              <a:rPr lang="vi-VN" sz="2000" b="1" dirty="0"/>
              <a:t>Phòng giao tiếp phải được trang bị đầy đủ về chuyên môn</a:t>
            </a:r>
            <a:r>
              <a:rPr lang="vi-VN" sz="2000" dirty="0"/>
              <a:t>: bàn làm việc của CBYT, giường NB, ghế ngồi, xe dụng cụ, tủ thuốc, bồn rửa tay,… </a:t>
            </a:r>
            <a:endParaRPr lang="en-US" sz="2000" dirty="0"/>
          </a:p>
          <a:p>
            <a:pPr marL="0" indent="0" algn="just">
              <a:lnSpc>
                <a:spcPct val="150000"/>
              </a:lnSpc>
              <a:buNone/>
            </a:pPr>
            <a:r>
              <a:rPr lang="en-US" sz="2000" dirty="0" smtClean="0"/>
              <a:t>- </a:t>
            </a:r>
            <a:r>
              <a:rPr lang="vi-VN" sz="2000" dirty="0" smtClean="0"/>
              <a:t>Đèn </a:t>
            </a:r>
            <a:r>
              <a:rPr lang="vi-VN" sz="2000" dirty="0"/>
              <a:t>sáng, cửa đóng kín</a:t>
            </a:r>
            <a:r>
              <a:rPr lang="vi-VN" sz="2000" dirty="0" smtClean="0"/>
              <a:t>.</a:t>
            </a:r>
            <a:endParaRPr lang="en-US" sz="2000" dirty="0" smtClean="0"/>
          </a:p>
          <a:p>
            <a:pPr algn="just">
              <a:lnSpc>
                <a:spcPct val="150000"/>
              </a:lnSpc>
            </a:pPr>
            <a:r>
              <a:rPr lang="vi-VN" sz="2000" dirty="0" smtClean="0"/>
              <a:t> -Phòng </a:t>
            </a:r>
            <a:r>
              <a:rPr lang="vi-VN" sz="2000" dirty="0"/>
              <a:t>cần được cách âm để tránh tiếng ồn</a:t>
            </a:r>
            <a:endParaRPr lang="en-US" sz="2000" dirty="0">
              <a:latin typeface="+mn-lt"/>
              <a:ea typeface="Roboto Slab" panose="020B0604020202020204" charset="0"/>
            </a:endParaRPr>
          </a:p>
        </p:txBody>
      </p:sp>
      <p:sp>
        <p:nvSpPr>
          <p:cNvPr id="10" name="Google Shape;118;p14"/>
          <p:cNvSpPr txBox="1">
            <a:spLocks/>
          </p:cNvSpPr>
          <p:nvPr/>
        </p:nvSpPr>
        <p:spPr>
          <a:xfrm>
            <a:off x="692150" y="18428"/>
            <a:ext cx="5068570"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latin typeface="+mn-lt"/>
              </a:rPr>
              <a:t>1 Giao tiếp không lời </a:t>
            </a:r>
            <a:endParaRPr lang="en-US" sz="2800" b="1" dirty="0">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99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50" name="Rectangle 49"/>
          <p:cNvSpPr/>
          <p:nvPr/>
        </p:nvSpPr>
        <p:spPr>
          <a:xfrm>
            <a:off x="692150" y="906329"/>
            <a:ext cx="8032051" cy="3785652"/>
          </a:xfrm>
          <a:prstGeom prst="rect">
            <a:avLst/>
          </a:prstGeom>
        </p:spPr>
        <p:txBody>
          <a:bodyPr wrap="square">
            <a:spAutoFit/>
          </a:bodyPr>
          <a:lstStyle/>
          <a:p>
            <a:pPr marL="0" indent="0" algn="just">
              <a:lnSpc>
                <a:spcPct val="150000"/>
              </a:lnSpc>
              <a:buNone/>
            </a:pPr>
            <a:r>
              <a:rPr lang="en-US" sz="2000" b="1" dirty="0" smtClean="0">
                <a:solidFill>
                  <a:srgbClr val="FF0000"/>
                </a:solidFill>
              </a:rPr>
              <a:t>* </a:t>
            </a:r>
            <a:r>
              <a:rPr lang="vi-VN" sz="2000" b="1" dirty="0" smtClean="0">
                <a:solidFill>
                  <a:srgbClr val="FF0000"/>
                </a:solidFill>
              </a:rPr>
              <a:t>Hình </a:t>
            </a:r>
            <a:r>
              <a:rPr lang="vi-VN" sz="2000" b="1" dirty="0">
                <a:solidFill>
                  <a:srgbClr val="FF0000"/>
                </a:solidFill>
              </a:rPr>
              <a:t>thức, tác phong: </a:t>
            </a:r>
            <a:endParaRPr lang="en-US" sz="2000" b="1" dirty="0" smtClean="0">
              <a:solidFill>
                <a:srgbClr val="FF0000"/>
              </a:solidFill>
            </a:endParaRPr>
          </a:p>
          <a:p>
            <a:pPr algn="just">
              <a:lnSpc>
                <a:spcPct val="150000"/>
              </a:lnSpc>
            </a:pPr>
            <a:r>
              <a:rPr lang="en-US" sz="2000" dirty="0" smtClean="0"/>
              <a:t>- </a:t>
            </a:r>
            <a:r>
              <a:rPr lang="vi-VN" sz="2000" dirty="0" smtClean="0"/>
              <a:t>Nghiêm </a:t>
            </a:r>
            <a:r>
              <a:rPr lang="vi-VN" sz="2000" dirty="0"/>
              <a:t>túc nhưng dễ gần, mặc đồng phục sạch đẹp đúng quy định, không nhàu nát và đeo biển tên đầy đủ. </a:t>
            </a:r>
            <a:endParaRPr lang="en-US" sz="2000" dirty="0" smtClean="0"/>
          </a:p>
          <a:p>
            <a:pPr algn="just">
              <a:lnSpc>
                <a:spcPct val="150000"/>
              </a:lnSpc>
            </a:pPr>
            <a:r>
              <a:rPr lang="en-US" sz="2000" dirty="0" smtClean="0"/>
              <a:t>- </a:t>
            </a:r>
            <a:r>
              <a:rPr lang="vi-VN" sz="2000" dirty="0" smtClean="0"/>
              <a:t>Trang </a:t>
            </a:r>
            <a:r>
              <a:rPr lang="vi-VN" sz="2000" dirty="0"/>
              <a:t>phục phù hợp với chức danh theo quy định, phải được là phẳng. Không trang điểm quá đậm khi tiếp xúc </a:t>
            </a:r>
            <a:r>
              <a:rPr lang="vi-VN" sz="2000" dirty="0" smtClean="0"/>
              <a:t>v</a:t>
            </a:r>
            <a:r>
              <a:rPr lang="en-US" sz="2000" dirty="0" err="1" smtClean="0"/>
              <a:t>ới</a:t>
            </a:r>
            <a:r>
              <a:rPr lang="vi-VN" sz="2000" dirty="0" smtClean="0"/>
              <a:t> </a:t>
            </a:r>
            <a:r>
              <a:rPr lang="vi-VN" sz="2000" dirty="0"/>
              <a:t>NB</a:t>
            </a:r>
            <a:endParaRPr lang="en-US" sz="2000" dirty="0" smtClean="0"/>
          </a:p>
          <a:p>
            <a:pPr algn="just">
              <a:lnSpc>
                <a:spcPct val="150000"/>
              </a:lnSpc>
            </a:pPr>
            <a:r>
              <a:rPr lang="en-US" sz="2000" dirty="0" smtClean="0"/>
              <a:t>- </a:t>
            </a:r>
            <a:r>
              <a:rPr lang="vi-VN" sz="2000" dirty="0" smtClean="0"/>
              <a:t>Móng </a:t>
            </a:r>
            <a:r>
              <a:rPr lang="vi-VN" sz="2000" dirty="0"/>
              <a:t>tay cắt ngắn, tóc gọn gàng, không nhuộm tóc với những màu rực rỡ. </a:t>
            </a:r>
            <a:endParaRPr lang="en-US" sz="2000" dirty="0" smtClean="0"/>
          </a:p>
          <a:p>
            <a:pPr algn="just">
              <a:lnSpc>
                <a:spcPct val="150000"/>
              </a:lnSpc>
            </a:pPr>
            <a:r>
              <a:rPr lang="vi-VN" sz="2000" dirty="0" smtClean="0"/>
              <a:t>- </a:t>
            </a:r>
            <a:r>
              <a:rPr lang="vi-VN" sz="2000" dirty="0"/>
              <a:t>Không mang đồ trang sức quá lòe loẹt, phô trương</a:t>
            </a:r>
            <a:endParaRPr lang="en-US" sz="2000" dirty="0">
              <a:latin typeface="+mn-lt"/>
              <a:ea typeface="Roboto Slab" panose="020B0604020202020204" charset="0"/>
            </a:endParaRPr>
          </a:p>
        </p:txBody>
      </p:sp>
      <p:sp>
        <p:nvSpPr>
          <p:cNvPr id="10" name="Google Shape;118;p14"/>
          <p:cNvSpPr txBox="1">
            <a:spLocks/>
          </p:cNvSpPr>
          <p:nvPr/>
        </p:nvSpPr>
        <p:spPr>
          <a:xfrm>
            <a:off x="692150" y="18428"/>
            <a:ext cx="5068570"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latin typeface="+mn-lt"/>
              </a:rPr>
              <a:t>2.1. Giao tiếp không lời </a:t>
            </a:r>
            <a:endParaRPr lang="en-US" sz="2800" b="1" dirty="0">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36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50" name="Rectangle 49"/>
          <p:cNvSpPr/>
          <p:nvPr/>
        </p:nvSpPr>
        <p:spPr>
          <a:xfrm>
            <a:off x="692150" y="906329"/>
            <a:ext cx="8032051" cy="3785652"/>
          </a:xfrm>
          <a:prstGeom prst="rect">
            <a:avLst/>
          </a:prstGeom>
        </p:spPr>
        <p:txBody>
          <a:bodyPr wrap="square">
            <a:spAutoFit/>
          </a:bodyPr>
          <a:lstStyle/>
          <a:p>
            <a:pPr marL="0" indent="0" algn="just">
              <a:lnSpc>
                <a:spcPct val="150000"/>
              </a:lnSpc>
              <a:buNone/>
            </a:pPr>
            <a:r>
              <a:rPr lang="en-US" sz="2000" b="1" dirty="0" smtClean="0">
                <a:solidFill>
                  <a:srgbClr val="FF0000"/>
                </a:solidFill>
              </a:rPr>
              <a:t>* </a:t>
            </a:r>
            <a:r>
              <a:rPr lang="vi-VN" sz="2000" b="1" dirty="0" smtClean="0">
                <a:solidFill>
                  <a:srgbClr val="FF0000"/>
                </a:solidFill>
              </a:rPr>
              <a:t>Thái </a:t>
            </a:r>
            <a:r>
              <a:rPr lang="vi-VN" sz="2000" b="1" dirty="0">
                <a:solidFill>
                  <a:srgbClr val="FF0000"/>
                </a:solidFill>
              </a:rPr>
              <a:t>độ giao tiếp, cử chỉ, động tác</a:t>
            </a:r>
            <a:r>
              <a:rPr lang="vi-VN" sz="2000" b="1" dirty="0" smtClean="0">
                <a:solidFill>
                  <a:srgbClr val="FF0000"/>
                </a:solidFill>
              </a:rPr>
              <a:t>:</a:t>
            </a:r>
            <a:endParaRPr lang="en-US" sz="2000" b="1" dirty="0" smtClean="0">
              <a:solidFill>
                <a:srgbClr val="FF0000"/>
              </a:solidFill>
            </a:endParaRPr>
          </a:p>
          <a:p>
            <a:pPr marL="0" indent="0" algn="just">
              <a:lnSpc>
                <a:spcPct val="150000"/>
              </a:lnSpc>
              <a:buNone/>
            </a:pPr>
            <a:r>
              <a:rPr lang="en-US" sz="2000" dirty="0" smtClean="0"/>
              <a:t>- </a:t>
            </a:r>
            <a:r>
              <a:rPr lang="vi-VN" sz="2000" dirty="0" smtClean="0"/>
              <a:t>Khi </a:t>
            </a:r>
            <a:r>
              <a:rPr lang="vi-VN" sz="2000" dirty="0"/>
              <a:t>tiếp đón NB thái độ phải </a:t>
            </a:r>
            <a:r>
              <a:rPr lang="vi-VN" sz="2000" b="1" dirty="0"/>
              <a:t>lịch sự, nhanh </a:t>
            </a:r>
            <a:r>
              <a:rPr lang="vi-VN" sz="2000" b="1" dirty="0" smtClean="0"/>
              <a:t>nhẹn,</a:t>
            </a:r>
            <a:r>
              <a:rPr lang="en-US" sz="2000" b="1" dirty="0" smtClean="0"/>
              <a:t> </a:t>
            </a:r>
            <a:r>
              <a:rPr lang="vi-VN" sz="2000" b="1" dirty="0" smtClean="0"/>
              <a:t>nhẹ </a:t>
            </a:r>
            <a:r>
              <a:rPr lang="vi-VN" sz="2000" b="1" dirty="0"/>
              <a:t>nhàng, hòa nhã biểu hiện sự quan tâm, </a:t>
            </a:r>
            <a:r>
              <a:rPr lang="vi-VN" sz="2000" b="1" dirty="0" smtClean="0"/>
              <a:t>yêu</a:t>
            </a:r>
            <a:r>
              <a:rPr lang="en-US" sz="2000" b="1" dirty="0" smtClean="0"/>
              <a:t> </a:t>
            </a:r>
            <a:r>
              <a:rPr lang="vi-VN" sz="2000" b="1" dirty="0" smtClean="0"/>
              <a:t>thương</a:t>
            </a:r>
            <a:r>
              <a:rPr lang="vi-VN" sz="2000" b="1" dirty="0"/>
              <a:t>, cảm thông, chia sẻ;. </a:t>
            </a:r>
            <a:endParaRPr lang="en-US" sz="2000" b="1" dirty="0" smtClean="0"/>
          </a:p>
          <a:p>
            <a:pPr algn="just">
              <a:lnSpc>
                <a:spcPct val="150000"/>
              </a:lnSpc>
            </a:pPr>
            <a:r>
              <a:rPr lang="en-US" sz="2000" b="1" dirty="0" smtClean="0"/>
              <a:t>- Nét mặt</a:t>
            </a:r>
            <a:r>
              <a:rPr lang="en-US" sz="2000" b="1" dirty="0"/>
              <a:t>: </a:t>
            </a:r>
            <a:r>
              <a:rPr lang="en-US" sz="2000" dirty="0"/>
              <a:t>Thân thiện và phù hợp với hoàn cảnh. </a:t>
            </a:r>
            <a:r>
              <a:rPr lang="vi-VN" sz="2000" dirty="0" smtClean="0"/>
              <a:t>Không </a:t>
            </a:r>
            <a:r>
              <a:rPr lang="vi-VN" sz="2000" dirty="0"/>
              <a:t>tỏ ra cáu kỉnh, khó chịu, mệt mỏi hay </a:t>
            </a:r>
            <a:r>
              <a:rPr lang="vi-VN" sz="2000" dirty="0" smtClean="0"/>
              <a:t>thờ</a:t>
            </a:r>
            <a:r>
              <a:rPr lang="en-US" sz="2000" dirty="0" smtClean="0"/>
              <a:t> </a:t>
            </a:r>
            <a:r>
              <a:rPr lang="vi-VN" sz="2000" dirty="0" smtClean="0"/>
              <a:t>ơ </a:t>
            </a:r>
            <a:r>
              <a:rPr lang="vi-VN" sz="2000" dirty="0"/>
              <a:t>với NB trong bất kỳ hoàn cảnh </a:t>
            </a:r>
            <a:r>
              <a:rPr lang="vi-VN" sz="2000" dirty="0" smtClean="0"/>
              <a:t>nào</a:t>
            </a:r>
            <a:r>
              <a:rPr lang="en-US" sz="2000" dirty="0" smtClean="0"/>
              <a:t>.</a:t>
            </a:r>
          </a:p>
          <a:p>
            <a:pPr algn="just">
              <a:lnSpc>
                <a:spcPct val="150000"/>
              </a:lnSpc>
            </a:pPr>
            <a:r>
              <a:rPr lang="en-US" sz="2000" b="1" dirty="0">
                <a:latin typeface="+mn-lt"/>
                <a:ea typeface="Roboto Slab" panose="020B0604020202020204" charset="0"/>
              </a:rPr>
              <a:t>- Ánh mắt: </a:t>
            </a:r>
            <a:r>
              <a:rPr lang="en-US" sz="2000" dirty="0">
                <a:latin typeface="+mn-lt"/>
                <a:ea typeface="Roboto Slab" panose="020B0604020202020204" charset="0"/>
              </a:rPr>
              <a:t>nhìn NB phải đàng hoàng, lịch sự, </a:t>
            </a:r>
            <a:r>
              <a:rPr lang="en-US" sz="2000" dirty="0" smtClean="0">
                <a:latin typeface="+mn-lt"/>
                <a:ea typeface="Roboto Slab" panose="020B0604020202020204" charset="0"/>
              </a:rPr>
              <a:t>chân thành</a:t>
            </a:r>
            <a:r>
              <a:rPr lang="en-US" sz="2000" dirty="0">
                <a:latin typeface="+mn-lt"/>
                <a:ea typeface="Roboto Slab" panose="020B0604020202020204" charset="0"/>
              </a:rPr>
              <a:t>, chia sẻ. Tránh những ánh mắt thiếu sự tôn trọng và </a:t>
            </a:r>
            <a:r>
              <a:rPr lang="en-US" sz="2000" dirty="0" smtClean="0">
                <a:latin typeface="+mn-lt"/>
                <a:ea typeface="Roboto Slab" panose="020B0604020202020204" charset="0"/>
              </a:rPr>
              <a:t>chia sẻ</a:t>
            </a:r>
            <a:r>
              <a:rPr lang="en-US" sz="2000" dirty="0">
                <a:latin typeface="+mn-lt"/>
                <a:ea typeface="Roboto Slab" panose="020B0604020202020204" charset="0"/>
              </a:rPr>
              <a:t>, cảm thông với </a:t>
            </a:r>
            <a:r>
              <a:rPr lang="en-US" sz="2000" dirty="0" smtClean="0">
                <a:latin typeface="+mn-lt"/>
                <a:ea typeface="Roboto Slab" panose="020B0604020202020204" charset="0"/>
              </a:rPr>
              <a:t>NB.</a:t>
            </a:r>
            <a:endParaRPr lang="en-US" sz="2000" dirty="0">
              <a:latin typeface="+mn-lt"/>
              <a:ea typeface="Roboto Slab" panose="020B0604020202020204" charset="0"/>
            </a:endParaRPr>
          </a:p>
        </p:txBody>
      </p:sp>
      <p:sp>
        <p:nvSpPr>
          <p:cNvPr id="10" name="Google Shape;118;p14"/>
          <p:cNvSpPr txBox="1">
            <a:spLocks/>
          </p:cNvSpPr>
          <p:nvPr/>
        </p:nvSpPr>
        <p:spPr>
          <a:xfrm>
            <a:off x="692150" y="18428"/>
            <a:ext cx="5068570"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latin typeface="+mn-lt"/>
              </a:rPr>
              <a:t>1. Giao tiếp không lời </a:t>
            </a:r>
            <a:endParaRPr lang="en-US" sz="2800" b="1" dirty="0">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36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50" name="Rectangle 49"/>
          <p:cNvSpPr/>
          <p:nvPr/>
        </p:nvSpPr>
        <p:spPr>
          <a:xfrm>
            <a:off x="692150" y="906329"/>
            <a:ext cx="8032051" cy="4196020"/>
          </a:xfrm>
          <a:prstGeom prst="rect">
            <a:avLst/>
          </a:prstGeom>
        </p:spPr>
        <p:txBody>
          <a:bodyPr wrap="square">
            <a:spAutoFit/>
          </a:bodyPr>
          <a:lstStyle/>
          <a:p>
            <a:pPr marL="0" indent="0" algn="just">
              <a:lnSpc>
                <a:spcPct val="150000"/>
              </a:lnSpc>
              <a:buNone/>
            </a:pPr>
            <a:r>
              <a:rPr lang="en-US" sz="1800" b="1" dirty="0" smtClean="0">
                <a:solidFill>
                  <a:srgbClr val="FF0000"/>
                </a:solidFill>
              </a:rPr>
              <a:t>* </a:t>
            </a:r>
            <a:r>
              <a:rPr lang="vi-VN" sz="1800" b="1" dirty="0" smtClean="0">
                <a:solidFill>
                  <a:srgbClr val="FF0000"/>
                </a:solidFill>
              </a:rPr>
              <a:t>Thái </a:t>
            </a:r>
            <a:r>
              <a:rPr lang="vi-VN" sz="1800" b="1" dirty="0">
                <a:solidFill>
                  <a:srgbClr val="FF0000"/>
                </a:solidFill>
              </a:rPr>
              <a:t>độ giao tiếp, cử chỉ, động tác</a:t>
            </a:r>
            <a:r>
              <a:rPr lang="vi-VN" sz="1800" b="1" dirty="0" smtClean="0">
                <a:solidFill>
                  <a:srgbClr val="FF0000"/>
                </a:solidFill>
              </a:rPr>
              <a:t>:</a:t>
            </a:r>
            <a:endParaRPr lang="en-US" sz="1800" b="1" dirty="0" smtClean="0"/>
          </a:p>
          <a:p>
            <a:pPr algn="just">
              <a:lnSpc>
                <a:spcPct val="150000"/>
              </a:lnSpc>
            </a:pPr>
            <a:r>
              <a:rPr lang="en-US" sz="1800" b="1" dirty="0" smtClean="0"/>
              <a:t>- Đi lại: </a:t>
            </a:r>
            <a:r>
              <a:rPr lang="vi-VN" sz="1800" dirty="0"/>
              <a:t>nhẹ nhàng, nhanh nhẹn nhưng </a:t>
            </a:r>
            <a:r>
              <a:rPr lang="vi-VN" sz="1800" dirty="0" smtClean="0"/>
              <a:t>tránh</a:t>
            </a:r>
            <a:r>
              <a:rPr lang="en-US" sz="1800" dirty="0" smtClean="0"/>
              <a:t> </a:t>
            </a:r>
            <a:r>
              <a:rPr lang="vi-VN" sz="1800" dirty="0" smtClean="0"/>
              <a:t>bước </a:t>
            </a:r>
            <a:r>
              <a:rPr lang="vi-VN" sz="1800" dirty="0"/>
              <a:t>chân quá mạnh hoặc gây tiếng động nhiều</a:t>
            </a:r>
            <a:r>
              <a:rPr lang="vi-VN" sz="1800" dirty="0" smtClean="0"/>
              <a:t>.</a:t>
            </a:r>
            <a:endParaRPr lang="en-US" sz="1800" dirty="0" smtClean="0"/>
          </a:p>
          <a:p>
            <a:pPr marL="342900" indent="-342900" algn="just">
              <a:lnSpc>
                <a:spcPct val="150000"/>
              </a:lnSpc>
              <a:buFontTx/>
              <a:buChar char="-"/>
            </a:pPr>
            <a:r>
              <a:rPr lang="en-US" sz="1800" b="1" dirty="0" smtClean="0">
                <a:latin typeface="+mn-lt"/>
                <a:ea typeface="Roboto Slab" panose="020B0604020202020204" charset="0"/>
              </a:rPr>
              <a:t>Lắng nghe: </a:t>
            </a:r>
          </a:p>
          <a:p>
            <a:pPr algn="just">
              <a:lnSpc>
                <a:spcPct val="150000"/>
              </a:lnSpc>
            </a:pPr>
            <a:r>
              <a:rPr lang="en-US" sz="1800" b="1" dirty="0" smtClean="0">
                <a:latin typeface="+mn-lt"/>
                <a:ea typeface="Roboto Slab" panose="020B0604020202020204" charset="0"/>
              </a:rPr>
              <a:t>+ </a:t>
            </a:r>
            <a:r>
              <a:rPr lang="en-US" sz="1800" dirty="0" smtClean="0">
                <a:latin typeface="+mn-lt"/>
                <a:ea typeface="Roboto Slab" panose="020B0604020202020204" charset="0"/>
              </a:rPr>
              <a:t>Tránh </a:t>
            </a:r>
            <a:r>
              <a:rPr lang="en-US" sz="1800" dirty="0">
                <a:latin typeface="+mn-lt"/>
                <a:ea typeface="Roboto Slab" panose="020B0604020202020204" charset="0"/>
              </a:rPr>
              <a:t>ngắt lời nói chen ngang khi NB đang </a:t>
            </a:r>
            <a:r>
              <a:rPr lang="en-US" sz="1800" dirty="0" smtClean="0">
                <a:latin typeface="+mn-lt"/>
                <a:ea typeface="Roboto Slab" panose="020B0604020202020204" charset="0"/>
              </a:rPr>
              <a:t>nói. Nghe </a:t>
            </a:r>
            <a:r>
              <a:rPr lang="en-US" sz="1800" dirty="0">
                <a:latin typeface="+mn-lt"/>
                <a:ea typeface="Roboto Slab" panose="020B0604020202020204" charset="0"/>
              </a:rPr>
              <a:t>một cách chủ động và tích cực thể hiện </a:t>
            </a:r>
            <a:r>
              <a:rPr lang="en-US" sz="1800" dirty="0" smtClean="0">
                <a:latin typeface="+mn-lt"/>
                <a:ea typeface="Roboto Slab" panose="020B0604020202020204" charset="0"/>
              </a:rPr>
              <a:t>bằng sự </a:t>
            </a:r>
            <a:r>
              <a:rPr lang="en-US" sz="1800" dirty="0">
                <a:latin typeface="+mn-lt"/>
                <a:ea typeface="Roboto Slab" panose="020B0604020202020204" charset="0"/>
              </a:rPr>
              <a:t>tập trung, chú ý lắng nghe: Nét mặt vui, gật </a:t>
            </a:r>
            <a:r>
              <a:rPr lang="en-US" sz="1800" dirty="0" smtClean="0">
                <a:latin typeface="+mn-lt"/>
                <a:ea typeface="Roboto Slab" panose="020B0604020202020204" charset="0"/>
              </a:rPr>
              <a:t>đầu, trả </a:t>
            </a:r>
            <a:r>
              <a:rPr lang="en-US" sz="1800" dirty="0">
                <a:latin typeface="+mn-lt"/>
                <a:ea typeface="Roboto Slab" panose="020B0604020202020204" charset="0"/>
              </a:rPr>
              <a:t>lời các câu ngắn: vâng, nhất trí, </a:t>
            </a:r>
            <a:r>
              <a:rPr lang="en-US" sz="1800" dirty="0" smtClean="0">
                <a:latin typeface="+mn-lt"/>
                <a:ea typeface="Roboto Slab" panose="020B0604020202020204" charset="0"/>
              </a:rPr>
              <a:t>…</a:t>
            </a:r>
          </a:p>
          <a:p>
            <a:pPr algn="just">
              <a:lnSpc>
                <a:spcPct val="150000"/>
              </a:lnSpc>
            </a:pPr>
            <a:r>
              <a:rPr lang="en-US" sz="1800" dirty="0" smtClean="0">
                <a:latin typeface="+mn-lt"/>
                <a:ea typeface="Roboto Slab" panose="020B0604020202020204" charset="0"/>
              </a:rPr>
              <a:t>+ </a:t>
            </a:r>
            <a:r>
              <a:rPr lang="vi-VN" sz="1800" dirty="0" smtClean="0">
                <a:solidFill>
                  <a:srgbClr val="FF0000"/>
                </a:solidFill>
                <a:latin typeface="+mn-lt"/>
                <a:ea typeface="Roboto Slab" panose="020B0604020202020204" charset="0"/>
              </a:rPr>
              <a:t>Trong </a:t>
            </a:r>
            <a:r>
              <a:rPr lang="vi-VN" sz="1800" dirty="0">
                <a:solidFill>
                  <a:srgbClr val="FF0000"/>
                </a:solidFill>
                <a:latin typeface="+mn-lt"/>
                <a:ea typeface="Roboto Slab" panose="020B0604020202020204" charset="0"/>
              </a:rPr>
              <a:t>trường hợp người bệnh nói lan man </a:t>
            </a:r>
            <a:r>
              <a:rPr lang="vi-VN" sz="1800" dirty="0" smtClean="0">
                <a:solidFill>
                  <a:srgbClr val="FF0000"/>
                </a:solidFill>
                <a:latin typeface="+mn-lt"/>
                <a:ea typeface="Roboto Slab" panose="020B0604020202020204" charset="0"/>
              </a:rPr>
              <a:t>dài</a:t>
            </a:r>
            <a:r>
              <a:rPr lang="en-US" sz="1800" dirty="0" smtClean="0">
                <a:solidFill>
                  <a:srgbClr val="FF0000"/>
                </a:solidFill>
                <a:latin typeface="+mn-lt"/>
                <a:ea typeface="Roboto Slab" panose="020B0604020202020204" charset="0"/>
              </a:rPr>
              <a:t> </a:t>
            </a:r>
            <a:r>
              <a:rPr lang="vi-VN" sz="1800" dirty="0" smtClean="0">
                <a:solidFill>
                  <a:srgbClr val="FF0000"/>
                </a:solidFill>
                <a:latin typeface="+mn-lt"/>
                <a:ea typeface="Roboto Slab" panose="020B0604020202020204" charset="0"/>
              </a:rPr>
              <a:t>dòng </a:t>
            </a:r>
            <a:r>
              <a:rPr lang="vi-VN" sz="1800" dirty="0">
                <a:solidFill>
                  <a:srgbClr val="FF0000"/>
                </a:solidFill>
                <a:latin typeface="+mn-lt"/>
                <a:ea typeface="Roboto Slab" panose="020B0604020202020204" charset="0"/>
              </a:rPr>
              <a:t>quá thì cần để cho NB nói hết câu rồi khéo </a:t>
            </a:r>
            <a:r>
              <a:rPr lang="vi-VN" sz="1800" dirty="0" smtClean="0">
                <a:solidFill>
                  <a:srgbClr val="FF0000"/>
                </a:solidFill>
                <a:latin typeface="+mn-lt"/>
                <a:ea typeface="Roboto Slab" panose="020B0604020202020204" charset="0"/>
              </a:rPr>
              <a:t>léo</a:t>
            </a:r>
            <a:r>
              <a:rPr lang="en-US" sz="1800" dirty="0" smtClean="0">
                <a:solidFill>
                  <a:srgbClr val="FF0000"/>
                </a:solidFill>
                <a:latin typeface="+mn-lt"/>
                <a:ea typeface="Roboto Slab" panose="020B0604020202020204" charset="0"/>
              </a:rPr>
              <a:t> </a:t>
            </a:r>
            <a:r>
              <a:rPr lang="vi-VN" sz="1800" dirty="0" smtClean="0">
                <a:solidFill>
                  <a:srgbClr val="FF0000"/>
                </a:solidFill>
                <a:latin typeface="+mn-lt"/>
                <a:ea typeface="Roboto Slab" panose="020B0604020202020204" charset="0"/>
              </a:rPr>
              <a:t>chuyển </a:t>
            </a:r>
            <a:r>
              <a:rPr lang="vi-VN" sz="1800" dirty="0">
                <a:solidFill>
                  <a:srgbClr val="FF0000"/>
                </a:solidFill>
                <a:latin typeface="+mn-lt"/>
                <a:ea typeface="Roboto Slab" panose="020B0604020202020204" charset="0"/>
              </a:rPr>
              <a:t>cuộc đối thoại sang hướng của CBYT </a:t>
            </a:r>
            <a:r>
              <a:rPr lang="vi-VN" sz="1800" dirty="0" smtClean="0">
                <a:solidFill>
                  <a:srgbClr val="FF0000"/>
                </a:solidFill>
                <a:latin typeface="+mn-lt"/>
                <a:ea typeface="Roboto Slab" panose="020B0604020202020204" charset="0"/>
              </a:rPr>
              <a:t>mong</a:t>
            </a:r>
            <a:r>
              <a:rPr lang="en-US" sz="1800" dirty="0" smtClean="0">
                <a:solidFill>
                  <a:srgbClr val="FF0000"/>
                </a:solidFill>
                <a:latin typeface="+mn-lt"/>
                <a:ea typeface="Roboto Slab" panose="020B0604020202020204" charset="0"/>
              </a:rPr>
              <a:t> </a:t>
            </a:r>
            <a:r>
              <a:rPr lang="vi-VN" sz="1800" dirty="0" smtClean="0">
                <a:solidFill>
                  <a:srgbClr val="FF0000"/>
                </a:solidFill>
                <a:latin typeface="+mn-lt"/>
                <a:ea typeface="Roboto Slab" panose="020B0604020202020204" charset="0"/>
              </a:rPr>
              <a:t>muốn</a:t>
            </a:r>
            <a:endParaRPr lang="en-US" sz="1800" dirty="0">
              <a:solidFill>
                <a:srgbClr val="FF0000"/>
              </a:solidFill>
              <a:latin typeface="+mn-lt"/>
              <a:ea typeface="Roboto Slab" panose="020B0604020202020204" charset="0"/>
            </a:endParaRPr>
          </a:p>
        </p:txBody>
      </p:sp>
      <p:sp>
        <p:nvSpPr>
          <p:cNvPr id="10" name="Google Shape;118;p14"/>
          <p:cNvSpPr txBox="1">
            <a:spLocks/>
          </p:cNvSpPr>
          <p:nvPr/>
        </p:nvSpPr>
        <p:spPr>
          <a:xfrm>
            <a:off x="692150" y="18428"/>
            <a:ext cx="5068570"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latin typeface="+mn-lt"/>
              </a:rPr>
              <a:t>2.1. Giao tiếp không lời </a:t>
            </a:r>
            <a:endParaRPr lang="en-US" sz="2800" b="1" dirty="0">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1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50" name="Rectangle 49"/>
          <p:cNvSpPr/>
          <p:nvPr/>
        </p:nvSpPr>
        <p:spPr>
          <a:xfrm>
            <a:off x="692150" y="906329"/>
            <a:ext cx="8032051" cy="3831818"/>
          </a:xfrm>
          <a:prstGeom prst="rect">
            <a:avLst/>
          </a:prstGeom>
        </p:spPr>
        <p:txBody>
          <a:bodyPr wrap="square">
            <a:spAutoFit/>
          </a:bodyPr>
          <a:lstStyle/>
          <a:p>
            <a:pPr marL="0" indent="0" algn="just">
              <a:lnSpc>
                <a:spcPct val="150000"/>
              </a:lnSpc>
              <a:buNone/>
            </a:pPr>
            <a:r>
              <a:rPr lang="en-US" sz="1800" b="1" dirty="0" smtClean="0">
                <a:solidFill>
                  <a:schemeClr val="bg2">
                    <a:lumMod val="50000"/>
                  </a:schemeClr>
                </a:solidFill>
              </a:rPr>
              <a:t>- </a:t>
            </a:r>
            <a:r>
              <a:rPr lang="vi-VN" sz="1800" b="1" dirty="0" smtClean="0">
                <a:solidFill>
                  <a:schemeClr val="bg2">
                    <a:lumMod val="50000"/>
                  </a:schemeClr>
                </a:solidFill>
              </a:rPr>
              <a:t>Âm </a:t>
            </a:r>
            <a:r>
              <a:rPr lang="vi-VN" sz="1800" b="1" dirty="0">
                <a:solidFill>
                  <a:schemeClr val="bg2">
                    <a:lumMod val="50000"/>
                  </a:schemeClr>
                </a:solidFill>
              </a:rPr>
              <a:t>điệu: </a:t>
            </a:r>
            <a:r>
              <a:rPr lang="vi-VN" sz="1800" dirty="0">
                <a:solidFill>
                  <a:schemeClr val="bg2">
                    <a:lumMod val="50000"/>
                  </a:schemeClr>
                </a:solidFill>
              </a:rPr>
              <a:t>vừa đủ nghe, giọng nhẹ nhàng </a:t>
            </a:r>
            <a:r>
              <a:rPr lang="vi-VN" sz="1800" dirty="0" smtClean="0">
                <a:solidFill>
                  <a:schemeClr val="bg2">
                    <a:lumMod val="50000"/>
                  </a:schemeClr>
                </a:solidFill>
              </a:rPr>
              <a:t>lịch</a:t>
            </a:r>
            <a:r>
              <a:rPr lang="en-US" sz="1800" dirty="0" smtClean="0">
                <a:solidFill>
                  <a:schemeClr val="bg2">
                    <a:lumMod val="50000"/>
                  </a:schemeClr>
                </a:solidFill>
              </a:rPr>
              <a:t> </a:t>
            </a:r>
            <a:r>
              <a:rPr lang="vi-VN" sz="1800" dirty="0" smtClean="0">
                <a:solidFill>
                  <a:schemeClr val="bg2">
                    <a:lumMod val="50000"/>
                  </a:schemeClr>
                </a:solidFill>
              </a:rPr>
              <a:t>sự </a:t>
            </a:r>
            <a:r>
              <a:rPr lang="vi-VN" sz="1800" dirty="0">
                <a:solidFill>
                  <a:schemeClr val="bg2">
                    <a:lumMod val="50000"/>
                  </a:schemeClr>
                </a:solidFill>
              </a:rPr>
              <a:t>dễ đi vào lòng người.</a:t>
            </a:r>
          </a:p>
          <a:p>
            <a:pPr marL="0" indent="0" algn="just">
              <a:lnSpc>
                <a:spcPct val="150000"/>
              </a:lnSpc>
              <a:buNone/>
            </a:pPr>
            <a:r>
              <a:rPr lang="en-US" sz="1800" b="1" dirty="0" smtClean="0">
                <a:solidFill>
                  <a:schemeClr val="bg2">
                    <a:lumMod val="50000"/>
                  </a:schemeClr>
                </a:solidFill>
              </a:rPr>
              <a:t>- </a:t>
            </a:r>
            <a:r>
              <a:rPr lang="vi-VN" sz="1800" b="1" dirty="0" smtClean="0">
                <a:solidFill>
                  <a:schemeClr val="bg2">
                    <a:lumMod val="50000"/>
                  </a:schemeClr>
                </a:solidFill>
              </a:rPr>
              <a:t>Tốc </a:t>
            </a:r>
            <a:r>
              <a:rPr lang="vi-VN" sz="1800" b="1" dirty="0">
                <a:solidFill>
                  <a:schemeClr val="bg2">
                    <a:lumMod val="50000"/>
                  </a:schemeClr>
                </a:solidFill>
              </a:rPr>
              <a:t>độ: </a:t>
            </a:r>
            <a:r>
              <a:rPr lang="vi-VN" sz="1800" dirty="0">
                <a:solidFill>
                  <a:schemeClr val="bg2">
                    <a:lumMod val="50000"/>
                  </a:schemeClr>
                </a:solidFill>
              </a:rPr>
              <a:t>Nói vừa phải, không quá nhanh, </a:t>
            </a:r>
            <a:r>
              <a:rPr lang="vi-VN" sz="1800" dirty="0" smtClean="0">
                <a:solidFill>
                  <a:schemeClr val="bg2">
                    <a:lumMod val="50000"/>
                  </a:schemeClr>
                </a:solidFill>
              </a:rPr>
              <a:t>quá</a:t>
            </a:r>
            <a:r>
              <a:rPr lang="en-US" sz="1800" dirty="0" smtClean="0">
                <a:solidFill>
                  <a:schemeClr val="bg2">
                    <a:lumMod val="50000"/>
                  </a:schemeClr>
                </a:solidFill>
              </a:rPr>
              <a:t> </a:t>
            </a:r>
            <a:r>
              <a:rPr lang="vi-VN" sz="1800" dirty="0" smtClean="0">
                <a:solidFill>
                  <a:schemeClr val="bg2">
                    <a:lumMod val="50000"/>
                  </a:schemeClr>
                </a:solidFill>
              </a:rPr>
              <a:t>chậm </a:t>
            </a:r>
            <a:r>
              <a:rPr lang="vi-VN" sz="1800" dirty="0">
                <a:solidFill>
                  <a:schemeClr val="bg2">
                    <a:lumMod val="50000"/>
                  </a:schemeClr>
                </a:solidFill>
              </a:rPr>
              <a:t>hay nói nhát gừng</a:t>
            </a:r>
            <a:r>
              <a:rPr lang="vi-VN" sz="1800" dirty="0" smtClean="0">
                <a:solidFill>
                  <a:schemeClr val="bg2">
                    <a:lumMod val="50000"/>
                  </a:schemeClr>
                </a:solidFill>
              </a:rPr>
              <a:t>…</a:t>
            </a:r>
            <a:endParaRPr lang="en-US" sz="1800" dirty="0" smtClean="0">
              <a:solidFill>
                <a:schemeClr val="bg2">
                  <a:lumMod val="50000"/>
                </a:schemeClr>
              </a:solidFill>
            </a:endParaRPr>
          </a:p>
          <a:p>
            <a:pPr algn="just">
              <a:lnSpc>
                <a:spcPct val="150000"/>
              </a:lnSpc>
            </a:pPr>
            <a:r>
              <a:rPr lang="en-US" sz="1800" b="1" dirty="0" smtClean="0">
                <a:solidFill>
                  <a:schemeClr val="bg2">
                    <a:lumMod val="50000"/>
                  </a:schemeClr>
                </a:solidFill>
              </a:rPr>
              <a:t>- </a:t>
            </a:r>
            <a:r>
              <a:rPr lang="en-US" sz="1800" b="1" dirty="0" err="1" smtClean="0">
                <a:solidFill>
                  <a:schemeClr val="bg2">
                    <a:lumMod val="50000"/>
                  </a:schemeClr>
                </a:solidFill>
              </a:rPr>
              <a:t>Cách</a:t>
            </a:r>
            <a:r>
              <a:rPr lang="en-US" sz="1800" b="1" dirty="0" smtClean="0">
                <a:solidFill>
                  <a:schemeClr val="bg2">
                    <a:lumMod val="50000"/>
                  </a:schemeClr>
                </a:solidFill>
              </a:rPr>
              <a:t> dùng từ: </a:t>
            </a:r>
          </a:p>
          <a:p>
            <a:pPr algn="just">
              <a:lnSpc>
                <a:spcPct val="150000"/>
              </a:lnSpc>
            </a:pPr>
            <a:r>
              <a:rPr lang="en-US" sz="1800" b="1" dirty="0" smtClean="0">
                <a:solidFill>
                  <a:schemeClr val="bg2">
                    <a:lumMod val="50000"/>
                  </a:schemeClr>
                </a:solidFill>
              </a:rPr>
              <a:t>+ </a:t>
            </a:r>
            <a:r>
              <a:rPr lang="vi-VN" sz="1800" b="1" dirty="0" smtClean="0">
                <a:solidFill>
                  <a:schemeClr val="bg2">
                    <a:lumMod val="50000"/>
                  </a:schemeClr>
                </a:solidFill>
              </a:rPr>
              <a:t> </a:t>
            </a:r>
            <a:r>
              <a:rPr lang="vi-VN" sz="1800" dirty="0">
                <a:solidFill>
                  <a:schemeClr val="bg2">
                    <a:lumMod val="50000"/>
                  </a:schemeClr>
                </a:solidFill>
              </a:rPr>
              <a:t>Câu nói phải có chủ ngữ, không nói trống </a:t>
            </a:r>
            <a:r>
              <a:rPr lang="vi-VN" sz="1800" dirty="0" smtClean="0">
                <a:solidFill>
                  <a:schemeClr val="bg2">
                    <a:lumMod val="50000"/>
                  </a:schemeClr>
                </a:solidFill>
              </a:rPr>
              <a:t>không,</a:t>
            </a:r>
            <a:r>
              <a:rPr lang="en-US" sz="1800" dirty="0" smtClean="0">
                <a:solidFill>
                  <a:schemeClr val="bg2">
                    <a:lumMod val="50000"/>
                  </a:schemeClr>
                </a:solidFill>
              </a:rPr>
              <a:t> </a:t>
            </a:r>
            <a:r>
              <a:rPr lang="vi-VN" sz="1800" dirty="0" smtClean="0">
                <a:solidFill>
                  <a:schemeClr val="bg2">
                    <a:lumMod val="50000"/>
                  </a:schemeClr>
                </a:solidFill>
              </a:rPr>
              <a:t>cộc </a:t>
            </a:r>
            <a:r>
              <a:rPr lang="vi-VN" sz="1800" dirty="0">
                <a:solidFill>
                  <a:schemeClr val="bg2">
                    <a:lumMod val="50000"/>
                  </a:schemeClr>
                </a:solidFill>
              </a:rPr>
              <a:t>lốc, không nói bỏ lửng câu nói</a:t>
            </a:r>
            <a:r>
              <a:rPr lang="vi-VN" sz="1800" dirty="0" smtClean="0">
                <a:solidFill>
                  <a:schemeClr val="bg2">
                    <a:lumMod val="50000"/>
                  </a:schemeClr>
                </a:solidFill>
              </a:rPr>
              <a:t>,…</a:t>
            </a:r>
            <a:endParaRPr lang="en-US" sz="1800" dirty="0" smtClean="0">
              <a:solidFill>
                <a:schemeClr val="bg2">
                  <a:lumMod val="50000"/>
                </a:schemeClr>
              </a:solidFill>
            </a:endParaRPr>
          </a:p>
          <a:p>
            <a:pPr algn="just">
              <a:lnSpc>
                <a:spcPct val="150000"/>
              </a:lnSpc>
            </a:pPr>
            <a:r>
              <a:rPr lang="en-US" sz="1800" b="1" dirty="0" smtClean="0">
                <a:solidFill>
                  <a:schemeClr val="bg2">
                    <a:lumMod val="50000"/>
                  </a:schemeClr>
                </a:solidFill>
              </a:rPr>
              <a:t>+ </a:t>
            </a:r>
            <a:r>
              <a:rPr lang="vi-VN" sz="1800" b="1" dirty="0" smtClean="0">
                <a:solidFill>
                  <a:schemeClr val="bg2">
                    <a:lumMod val="50000"/>
                  </a:schemeClr>
                </a:solidFill>
              </a:rPr>
              <a:t> </a:t>
            </a:r>
            <a:r>
              <a:rPr lang="vi-VN" sz="1800" dirty="0">
                <a:solidFill>
                  <a:schemeClr val="bg2">
                    <a:lumMod val="50000"/>
                  </a:schemeClr>
                </a:solidFill>
              </a:rPr>
              <a:t>Không dùng từ mơ hồ, chung chung, không </a:t>
            </a:r>
            <a:r>
              <a:rPr lang="vi-VN" sz="1800" dirty="0" smtClean="0">
                <a:solidFill>
                  <a:schemeClr val="bg2">
                    <a:lumMod val="50000"/>
                  </a:schemeClr>
                </a:solidFill>
              </a:rPr>
              <a:t>rõ</a:t>
            </a:r>
            <a:r>
              <a:rPr lang="en-US" sz="1800" dirty="0" smtClean="0">
                <a:solidFill>
                  <a:schemeClr val="bg2">
                    <a:lumMod val="50000"/>
                  </a:schemeClr>
                </a:solidFill>
              </a:rPr>
              <a:t> </a:t>
            </a:r>
            <a:r>
              <a:rPr lang="vi-VN" sz="1800" dirty="0" smtClean="0">
                <a:solidFill>
                  <a:schemeClr val="bg2">
                    <a:lumMod val="50000"/>
                  </a:schemeClr>
                </a:solidFill>
              </a:rPr>
              <a:t>ràng</a:t>
            </a:r>
            <a:r>
              <a:rPr lang="vi-VN" sz="1800" b="1" dirty="0">
                <a:solidFill>
                  <a:schemeClr val="bg2">
                    <a:lumMod val="50000"/>
                  </a:schemeClr>
                </a:solidFill>
              </a:rPr>
              <a:t>: hình như là vậy, không biết thế nào,…</a:t>
            </a:r>
            <a:endParaRPr lang="en-US" sz="1800" b="1" dirty="0" smtClean="0">
              <a:solidFill>
                <a:schemeClr val="bg2">
                  <a:lumMod val="50000"/>
                </a:schemeClr>
              </a:solidFill>
            </a:endParaRPr>
          </a:p>
          <a:p>
            <a:pPr marL="0" indent="0" algn="just">
              <a:lnSpc>
                <a:spcPct val="150000"/>
              </a:lnSpc>
              <a:buNone/>
            </a:pPr>
            <a:r>
              <a:rPr lang="en-US" sz="1800" dirty="0" smtClean="0">
                <a:solidFill>
                  <a:schemeClr val="bg2">
                    <a:lumMod val="50000"/>
                  </a:schemeClr>
                </a:solidFill>
              </a:rPr>
              <a:t>+ </a:t>
            </a:r>
            <a:r>
              <a:rPr lang="vi-VN" sz="1800" dirty="0">
                <a:solidFill>
                  <a:schemeClr val="bg2">
                    <a:lumMod val="50000"/>
                  </a:schemeClr>
                </a:solidFill>
              </a:rPr>
              <a:t>Khi NB cần yêu cầu giúp đỡ, tránh trả lời </a:t>
            </a:r>
            <a:r>
              <a:rPr lang="vi-VN" sz="1800" dirty="0" smtClean="0">
                <a:solidFill>
                  <a:schemeClr val="bg2">
                    <a:lumMod val="50000"/>
                  </a:schemeClr>
                </a:solidFill>
              </a:rPr>
              <a:t>theo</a:t>
            </a:r>
            <a:r>
              <a:rPr lang="en-US" sz="1800" dirty="0" smtClean="0">
                <a:solidFill>
                  <a:schemeClr val="bg2">
                    <a:lumMod val="50000"/>
                  </a:schemeClr>
                </a:solidFill>
              </a:rPr>
              <a:t> </a:t>
            </a:r>
            <a:r>
              <a:rPr lang="vi-VN" sz="1800" dirty="0" smtClean="0">
                <a:solidFill>
                  <a:schemeClr val="bg2">
                    <a:lumMod val="50000"/>
                  </a:schemeClr>
                </a:solidFill>
              </a:rPr>
              <a:t>kiểu</a:t>
            </a:r>
            <a:r>
              <a:rPr lang="vi-VN" sz="1800" dirty="0">
                <a:solidFill>
                  <a:schemeClr val="bg2">
                    <a:lumMod val="50000"/>
                  </a:schemeClr>
                </a:solidFill>
              </a:rPr>
              <a:t>: </a:t>
            </a:r>
            <a:r>
              <a:rPr lang="vi-VN" sz="1800" b="1" dirty="0">
                <a:solidFill>
                  <a:schemeClr val="bg2">
                    <a:lumMod val="50000"/>
                  </a:schemeClr>
                </a:solidFill>
              </a:rPr>
              <a:t>“Việc này không có ở bệnh viện/khoa của </a:t>
            </a:r>
            <a:r>
              <a:rPr lang="vi-VN" sz="1800" b="1" dirty="0" smtClean="0">
                <a:solidFill>
                  <a:schemeClr val="bg2">
                    <a:lumMod val="50000"/>
                  </a:schemeClr>
                </a:solidFill>
              </a:rPr>
              <a:t>chúng</a:t>
            </a:r>
            <a:r>
              <a:rPr lang="en-US" sz="1800" b="1" dirty="0" smtClean="0">
                <a:solidFill>
                  <a:schemeClr val="bg2">
                    <a:lumMod val="50000"/>
                  </a:schemeClr>
                </a:solidFill>
              </a:rPr>
              <a:t> </a:t>
            </a:r>
            <a:r>
              <a:rPr lang="vi-VN" sz="1800" b="1" dirty="0" smtClean="0">
                <a:solidFill>
                  <a:schemeClr val="bg2">
                    <a:lumMod val="50000"/>
                  </a:schemeClr>
                </a:solidFill>
              </a:rPr>
              <a:t>tôi”,</a:t>
            </a:r>
            <a:r>
              <a:rPr lang="en-US" sz="1800" b="1" dirty="0" smtClean="0">
                <a:solidFill>
                  <a:schemeClr val="bg2">
                    <a:lumMod val="50000"/>
                  </a:schemeClr>
                </a:solidFill>
              </a:rPr>
              <a:t> </a:t>
            </a:r>
            <a:r>
              <a:rPr lang="vi-VN" sz="1800" b="1" dirty="0" smtClean="0">
                <a:solidFill>
                  <a:schemeClr val="bg2">
                    <a:lumMod val="50000"/>
                  </a:schemeClr>
                </a:solidFill>
              </a:rPr>
              <a:t>“</a:t>
            </a:r>
            <a:r>
              <a:rPr lang="vi-VN" sz="1800" b="1" dirty="0">
                <a:solidFill>
                  <a:schemeClr val="bg2">
                    <a:lumMod val="50000"/>
                  </a:schemeClr>
                </a:solidFill>
              </a:rPr>
              <a:t>Làm sao tôi biết được</a:t>
            </a:r>
            <a:r>
              <a:rPr lang="vi-VN" sz="1800" b="1" dirty="0" smtClean="0">
                <a:solidFill>
                  <a:schemeClr val="bg2">
                    <a:lumMod val="50000"/>
                  </a:schemeClr>
                </a:solidFill>
              </a:rPr>
              <a:t>”. …</a:t>
            </a:r>
            <a:endParaRPr lang="vi-VN" sz="1800" b="1" dirty="0">
              <a:solidFill>
                <a:schemeClr val="bg2">
                  <a:lumMod val="50000"/>
                </a:schemeClr>
              </a:solidFill>
            </a:endParaRPr>
          </a:p>
        </p:txBody>
      </p:sp>
      <p:sp>
        <p:nvSpPr>
          <p:cNvPr id="10" name="Google Shape;118;p14"/>
          <p:cNvSpPr txBox="1">
            <a:spLocks/>
          </p:cNvSpPr>
          <p:nvPr/>
        </p:nvSpPr>
        <p:spPr>
          <a:xfrm>
            <a:off x="692150" y="18428"/>
            <a:ext cx="5068570"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solidFill>
                  <a:srgbClr val="FF0000"/>
                </a:solidFill>
                <a:latin typeface="+mn-lt"/>
              </a:rPr>
              <a:t>2. Giao tiếp có lời </a:t>
            </a:r>
            <a:endParaRPr lang="en-US" sz="28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66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50" name="Rectangle 49"/>
          <p:cNvSpPr/>
          <p:nvPr/>
        </p:nvSpPr>
        <p:spPr>
          <a:xfrm>
            <a:off x="692151" y="906329"/>
            <a:ext cx="3879850" cy="3739485"/>
          </a:xfrm>
          <a:prstGeom prst="rect">
            <a:avLst/>
          </a:prstGeom>
        </p:spPr>
        <p:txBody>
          <a:bodyPr wrap="square">
            <a:spAutoFit/>
          </a:bodyPr>
          <a:lstStyle/>
          <a:p>
            <a:pPr marL="285750" indent="-285750" algn="just">
              <a:lnSpc>
                <a:spcPct val="150000"/>
              </a:lnSpc>
              <a:buFontTx/>
              <a:buChar char="-"/>
            </a:pPr>
            <a:r>
              <a:rPr lang="vi-VN" sz="1800" b="1" dirty="0" smtClean="0">
                <a:solidFill>
                  <a:schemeClr val="tx1"/>
                </a:solidFill>
              </a:rPr>
              <a:t>Thời gian giao tiếp: </a:t>
            </a:r>
            <a:endParaRPr lang="en-US" sz="1800" b="1" dirty="0" smtClean="0">
              <a:solidFill>
                <a:schemeClr val="tx1"/>
              </a:solidFill>
            </a:endParaRPr>
          </a:p>
          <a:p>
            <a:pPr algn="just">
              <a:lnSpc>
                <a:spcPct val="150000"/>
              </a:lnSpc>
            </a:pPr>
            <a:r>
              <a:rPr lang="vi-VN" sz="2000" dirty="0"/>
              <a:t>Chú ý thời gian giao tiếp cho phép để hướng NB đi vào chủ đề chính, nội dung cần thiết, nhưng tránh ngắt câu</a:t>
            </a:r>
            <a:r>
              <a:rPr lang="vi-VN" sz="2000" dirty="0" smtClean="0"/>
              <a:t>.</a:t>
            </a:r>
            <a:endParaRPr lang="en-US" sz="2000" dirty="0" smtClean="0"/>
          </a:p>
          <a:p>
            <a:pPr algn="just">
              <a:lnSpc>
                <a:spcPct val="150000"/>
              </a:lnSpc>
            </a:pPr>
            <a:r>
              <a:rPr lang="en-US" sz="2000" b="1" dirty="0" smtClean="0">
                <a:solidFill>
                  <a:schemeClr val="tx1"/>
                </a:solidFill>
              </a:rPr>
              <a:t>- </a:t>
            </a:r>
            <a:r>
              <a:rPr lang="en-US" sz="2000" b="1" dirty="0" err="1" smtClean="0">
                <a:solidFill>
                  <a:schemeClr val="tx2">
                    <a:lumMod val="10000"/>
                  </a:schemeClr>
                </a:solidFill>
              </a:rPr>
              <a:t>Lưu</a:t>
            </a:r>
            <a:r>
              <a:rPr lang="en-US" sz="2000" b="1" dirty="0" smtClean="0">
                <a:solidFill>
                  <a:schemeClr val="tx2">
                    <a:lumMod val="10000"/>
                  </a:schemeClr>
                </a:solidFill>
              </a:rPr>
              <a:t> ý: </a:t>
            </a:r>
            <a:r>
              <a:rPr lang="en-US" sz="2000" b="1" dirty="0" err="1" smtClean="0">
                <a:solidFill>
                  <a:schemeClr val="tx2">
                    <a:lumMod val="10000"/>
                  </a:schemeClr>
                </a:solidFill>
                <a:latin typeface="Times New Roman" panose="02020603050405020304" pitchFamily="18" charset="0"/>
                <a:ea typeface="Calibri" panose="020F0502020204030204" pitchFamily="34" charset="0"/>
              </a:rPr>
              <a:t>Các</a:t>
            </a:r>
            <a:r>
              <a:rPr lang="en-US" sz="2000" b="1" dirty="0" smtClean="0">
                <a:solidFill>
                  <a:schemeClr val="tx2">
                    <a:lumMod val="10000"/>
                  </a:schemeClr>
                </a:solidFill>
                <a:latin typeface="Times New Roman" panose="02020603050405020304" pitchFamily="18" charset="0"/>
                <a:ea typeface="Calibri" panose="020F0502020204030204" pitchFamily="34" charset="0"/>
              </a:rPr>
              <a:t> </a:t>
            </a:r>
            <a:r>
              <a:rPr lang="en-US" sz="2000" b="1" dirty="0" err="1">
                <a:solidFill>
                  <a:schemeClr val="tx2">
                    <a:lumMod val="10000"/>
                  </a:schemeClr>
                </a:solidFill>
                <a:latin typeface="Times New Roman" panose="02020603050405020304" pitchFamily="18" charset="0"/>
                <a:ea typeface="Calibri" panose="020F0502020204030204" pitchFamily="34" charset="0"/>
              </a:rPr>
              <a:t>nghi</a:t>
            </a:r>
            <a:r>
              <a:rPr lang="en-US" sz="2000" b="1" dirty="0">
                <a:solidFill>
                  <a:schemeClr val="tx2">
                    <a:lumMod val="10000"/>
                  </a:schemeClr>
                </a:solidFill>
                <a:latin typeface="Times New Roman" panose="02020603050405020304" pitchFamily="18" charset="0"/>
                <a:ea typeface="Calibri" panose="020F0502020204030204" pitchFamily="34" charset="0"/>
              </a:rPr>
              <a:t> </a:t>
            </a:r>
            <a:r>
              <a:rPr lang="en-US" sz="2000" b="1" dirty="0" err="1">
                <a:solidFill>
                  <a:schemeClr val="tx2">
                    <a:lumMod val="10000"/>
                  </a:schemeClr>
                </a:solidFill>
                <a:latin typeface="Times New Roman" panose="02020603050405020304" pitchFamily="18" charset="0"/>
                <a:ea typeface="Calibri" panose="020F0502020204030204" pitchFamily="34" charset="0"/>
              </a:rPr>
              <a:t>thức</a:t>
            </a:r>
            <a:r>
              <a:rPr lang="en-US" sz="2000" b="1" dirty="0">
                <a:solidFill>
                  <a:schemeClr val="tx2">
                    <a:lumMod val="10000"/>
                  </a:schemeClr>
                </a:solidFill>
                <a:latin typeface="Times New Roman" panose="02020603050405020304" pitchFamily="18" charset="0"/>
                <a:ea typeface="Calibri" panose="020F0502020204030204" pitchFamily="34" charset="0"/>
              </a:rPr>
              <a:t> </a:t>
            </a:r>
            <a:r>
              <a:rPr lang="en-US" sz="2000" b="1" dirty="0" err="1">
                <a:solidFill>
                  <a:schemeClr val="tx2">
                    <a:lumMod val="10000"/>
                  </a:schemeClr>
                </a:solidFill>
                <a:latin typeface="Times New Roman" panose="02020603050405020304" pitchFamily="18" charset="0"/>
                <a:ea typeface="Calibri" panose="020F0502020204030204" pitchFamily="34" charset="0"/>
              </a:rPr>
              <a:t>xã</a:t>
            </a:r>
            <a:r>
              <a:rPr lang="en-US" sz="2000" b="1" dirty="0">
                <a:solidFill>
                  <a:schemeClr val="tx2">
                    <a:lumMod val="10000"/>
                  </a:schemeClr>
                </a:solidFill>
                <a:latin typeface="Times New Roman" panose="02020603050405020304" pitchFamily="18" charset="0"/>
                <a:ea typeface="Calibri" panose="020F0502020204030204" pitchFamily="34" charset="0"/>
              </a:rPr>
              <a:t> </a:t>
            </a:r>
            <a:r>
              <a:rPr lang="en-US" sz="2000" b="1" dirty="0" err="1" smtClean="0">
                <a:solidFill>
                  <a:schemeClr val="tx2">
                    <a:lumMod val="10000"/>
                  </a:schemeClr>
                </a:solidFill>
                <a:latin typeface="Times New Roman" panose="02020603050405020304" pitchFamily="18" charset="0"/>
                <a:ea typeface="Calibri" panose="020F0502020204030204" pitchFamily="34" charset="0"/>
              </a:rPr>
              <a:t>giao</a:t>
            </a:r>
            <a:r>
              <a:rPr lang="en-US" sz="2000" b="1" dirty="0" smtClean="0">
                <a:solidFill>
                  <a:schemeClr val="tx2">
                    <a:lumMod val="10000"/>
                  </a:schemeClr>
                </a:solidFill>
                <a:latin typeface="Times New Roman" panose="02020603050405020304" pitchFamily="18" charset="0"/>
                <a:ea typeface="Calibri" panose="020F0502020204030204" pitchFamily="34" charset="0"/>
              </a:rPr>
              <a:t>: </a:t>
            </a:r>
            <a:r>
              <a:rPr lang="en-US" sz="2000" b="1" dirty="0" err="1" smtClean="0">
                <a:solidFill>
                  <a:schemeClr val="tx2">
                    <a:lumMod val="10000"/>
                  </a:schemeClr>
                </a:solidFill>
                <a:latin typeface="Times New Roman" panose="02020603050405020304" pitchFamily="18" charset="0"/>
                <a:ea typeface="Calibri" panose="020F0502020204030204" pitchFamily="34" charset="0"/>
              </a:rPr>
              <a:t>Chào</a:t>
            </a:r>
            <a:r>
              <a:rPr lang="en-US" sz="2000" b="1" dirty="0" smtClean="0">
                <a:solidFill>
                  <a:schemeClr val="tx2">
                    <a:lumMod val="10000"/>
                  </a:schemeClr>
                </a:solidFill>
                <a:latin typeface="Times New Roman" panose="02020603050405020304" pitchFamily="18" charset="0"/>
                <a:ea typeface="Calibri" panose="020F0502020204030204" pitchFamily="34" charset="0"/>
              </a:rPr>
              <a:t> </a:t>
            </a:r>
            <a:r>
              <a:rPr lang="en-US" sz="2000" b="1" dirty="0" err="1" smtClean="0">
                <a:solidFill>
                  <a:schemeClr val="tx2">
                    <a:lumMod val="10000"/>
                  </a:schemeClr>
                </a:solidFill>
                <a:latin typeface="Times New Roman" panose="02020603050405020304" pitchFamily="18" charset="0"/>
                <a:ea typeface="Calibri" panose="020F0502020204030204" pitchFamily="34" charset="0"/>
              </a:rPr>
              <a:t>hỏi</a:t>
            </a:r>
            <a:r>
              <a:rPr lang="en-US" sz="2000" b="1" dirty="0" smtClean="0">
                <a:solidFill>
                  <a:schemeClr val="tx2">
                    <a:lumMod val="10000"/>
                  </a:schemeClr>
                </a:solidFill>
                <a:latin typeface="Times New Roman" panose="02020603050405020304" pitchFamily="18" charset="0"/>
                <a:ea typeface="Calibri" panose="020F0502020204030204" pitchFamily="34" charset="0"/>
              </a:rPr>
              <a:t>, </a:t>
            </a:r>
            <a:r>
              <a:rPr lang="en-US" sz="2000" b="1" dirty="0" err="1" smtClean="0">
                <a:solidFill>
                  <a:schemeClr val="tx2">
                    <a:lumMod val="10000"/>
                  </a:schemeClr>
                </a:solidFill>
                <a:latin typeface="Times New Roman" panose="02020603050405020304" pitchFamily="18" charset="0"/>
                <a:ea typeface="Calibri" panose="020F0502020204030204" pitchFamily="34" charset="0"/>
              </a:rPr>
              <a:t>bắt</a:t>
            </a:r>
            <a:r>
              <a:rPr lang="en-US" sz="2000" b="1" dirty="0" smtClean="0">
                <a:solidFill>
                  <a:schemeClr val="tx2">
                    <a:lumMod val="10000"/>
                  </a:schemeClr>
                </a:solidFill>
                <a:latin typeface="Times New Roman" panose="02020603050405020304" pitchFamily="18" charset="0"/>
                <a:ea typeface="Calibri" panose="020F0502020204030204" pitchFamily="34" charset="0"/>
              </a:rPr>
              <a:t> </a:t>
            </a:r>
            <a:r>
              <a:rPr lang="en-US" sz="2000" b="1" dirty="0" err="1" smtClean="0">
                <a:solidFill>
                  <a:schemeClr val="tx2">
                    <a:lumMod val="10000"/>
                  </a:schemeClr>
                </a:solidFill>
                <a:latin typeface="Times New Roman" panose="02020603050405020304" pitchFamily="18" charset="0"/>
                <a:ea typeface="Calibri" panose="020F0502020204030204" pitchFamily="34" charset="0"/>
              </a:rPr>
              <a:t>tay</a:t>
            </a:r>
            <a:r>
              <a:rPr lang="en-US" sz="2000" b="1" dirty="0" smtClean="0">
                <a:solidFill>
                  <a:schemeClr val="tx2">
                    <a:lumMod val="10000"/>
                  </a:schemeClr>
                </a:solidFill>
                <a:latin typeface="Times New Roman" panose="02020603050405020304" pitchFamily="18" charset="0"/>
                <a:ea typeface="Calibri" panose="020F0502020204030204" pitchFamily="34" charset="0"/>
              </a:rPr>
              <a:t>, </a:t>
            </a:r>
            <a:r>
              <a:rPr lang="en-US" sz="2000" b="1" dirty="0" err="1" smtClean="0">
                <a:solidFill>
                  <a:schemeClr val="tx2">
                    <a:lumMod val="10000"/>
                  </a:schemeClr>
                </a:solidFill>
                <a:latin typeface="Times New Roman" panose="02020603050405020304" pitchFamily="18" charset="0"/>
                <a:ea typeface="Calibri" panose="020F0502020204030204" pitchFamily="34" charset="0"/>
              </a:rPr>
              <a:t>xưng</a:t>
            </a:r>
            <a:r>
              <a:rPr lang="en-US" sz="2000" b="1" dirty="0" smtClean="0">
                <a:solidFill>
                  <a:schemeClr val="tx2">
                    <a:lumMod val="10000"/>
                  </a:schemeClr>
                </a:solidFill>
                <a:latin typeface="Times New Roman" panose="02020603050405020304" pitchFamily="18" charset="0"/>
                <a:ea typeface="Calibri" panose="020F0502020204030204" pitchFamily="34" charset="0"/>
              </a:rPr>
              <a:t> </a:t>
            </a:r>
            <a:r>
              <a:rPr lang="en-US" sz="2000" b="1" dirty="0" err="1" smtClean="0">
                <a:solidFill>
                  <a:schemeClr val="tx2">
                    <a:lumMod val="10000"/>
                  </a:schemeClr>
                </a:solidFill>
                <a:latin typeface="Times New Roman" panose="02020603050405020304" pitchFamily="18" charset="0"/>
                <a:ea typeface="Calibri" panose="020F0502020204030204" pitchFamily="34" charset="0"/>
              </a:rPr>
              <a:t>hô</a:t>
            </a:r>
            <a:r>
              <a:rPr lang="en-US" sz="2000" b="1" dirty="0" smtClean="0">
                <a:solidFill>
                  <a:schemeClr val="tx2">
                    <a:lumMod val="10000"/>
                  </a:schemeClr>
                </a:solidFill>
                <a:latin typeface="Times New Roman" panose="02020603050405020304" pitchFamily="18" charset="0"/>
                <a:ea typeface="Calibri" panose="020F0502020204030204" pitchFamily="34" charset="0"/>
              </a:rPr>
              <a:t>, </a:t>
            </a:r>
            <a:r>
              <a:rPr lang="en-US" sz="2000" b="1" dirty="0" err="1" smtClean="0">
                <a:solidFill>
                  <a:schemeClr val="tx2">
                    <a:lumMod val="10000"/>
                  </a:schemeClr>
                </a:solidFill>
                <a:latin typeface="Times New Roman" panose="02020603050405020304" pitchFamily="18" charset="0"/>
                <a:ea typeface="Calibri" panose="020F0502020204030204" pitchFamily="34" charset="0"/>
              </a:rPr>
              <a:t>giới</a:t>
            </a:r>
            <a:r>
              <a:rPr lang="en-US" sz="2000" b="1" dirty="0" smtClean="0">
                <a:solidFill>
                  <a:schemeClr val="tx2">
                    <a:lumMod val="10000"/>
                  </a:schemeClr>
                </a:solidFill>
                <a:latin typeface="Times New Roman" panose="02020603050405020304" pitchFamily="18" charset="0"/>
                <a:ea typeface="Calibri" panose="020F0502020204030204" pitchFamily="34" charset="0"/>
              </a:rPr>
              <a:t> </a:t>
            </a:r>
            <a:r>
              <a:rPr lang="en-US" sz="2000" b="1" dirty="0" err="1" smtClean="0">
                <a:solidFill>
                  <a:schemeClr val="tx2">
                    <a:lumMod val="10000"/>
                  </a:schemeClr>
                </a:solidFill>
                <a:latin typeface="Times New Roman" panose="02020603050405020304" pitchFamily="18" charset="0"/>
                <a:ea typeface="Calibri" panose="020F0502020204030204" pitchFamily="34" charset="0"/>
              </a:rPr>
              <a:t>thiệu</a:t>
            </a:r>
            <a:r>
              <a:rPr lang="en-US" sz="2000" b="1" dirty="0" smtClean="0">
                <a:solidFill>
                  <a:schemeClr val="tx2">
                    <a:lumMod val="10000"/>
                  </a:schemeClr>
                </a:solidFill>
                <a:latin typeface="Times New Roman" panose="02020603050405020304" pitchFamily="18" charset="0"/>
                <a:ea typeface="Calibri" panose="020F0502020204030204" pitchFamily="34" charset="0"/>
              </a:rPr>
              <a:t>, …. </a:t>
            </a:r>
            <a:endParaRPr lang="vi-VN" sz="2000" b="1" dirty="0">
              <a:solidFill>
                <a:schemeClr val="tx2">
                  <a:lumMod val="10000"/>
                </a:schemeClr>
              </a:solidFill>
            </a:endParaRPr>
          </a:p>
        </p:txBody>
      </p:sp>
      <p:sp>
        <p:nvSpPr>
          <p:cNvPr id="10" name="Google Shape;118;p14"/>
          <p:cNvSpPr txBox="1">
            <a:spLocks/>
          </p:cNvSpPr>
          <p:nvPr/>
        </p:nvSpPr>
        <p:spPr>
          <a:xfrm>
            <a:off x="692150" y="18428"/>
            <a:ext cx="5068570"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smtClean="0">
                <a:solidFill>
                  <a:srgbClr val="FF0000"/>
                </a:solidFill>
                <a:latin typeface="+mn-lt"/>
              </a:rPr>
              <a:t>2. Giao tiếp có lời </a:t>
            </a:r>
            <a:endParaRPr lang="en-US" sz="28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6" descr="C:\Documents and Settings\Admin\Desktop\g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767" y="1577914"/>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45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692150" y="18428"/>
            <a:ext cx="6897370"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b="1" dirty="0" smtClean="0">
                <a:solidFill>
                  <a:srgbClr val="FF0000"/>
                </a:solidFill>
                <a:latin typeface="+mn-lt"/>
              </a:rPr>
              <a:t>=&gt; </a:t>
            </a:r>
            <a:r>
              <a:rPr lang="en-US" sz="2800" b="1" dirty="0" smtClean="0">
                <a:solidFill>
                  <a:srgbClr val="FF0000"/>
                </a:solidFill>
                <a:latin typeface="+mn-lt"/>
              </a:rPr>
              <a:t>X</a:t>
            </a:r>
            <a:r>
              <a:rPr lang="vi-VN" sz="2800" b="1" dirty="0" smtClean="0">
                <a:solidFill>
                  <a:srgbClr val="FF0000"/>
                </a:solidFill>
                <a:latin typeface="+mn-lt"/>
              </a:rPr>
              <a:t>ây dựng hình ảnh nhân viên y tế</a:t>
            </a:r>
            <a:endParaRPr lang="en-US" sz="28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560105" y="1195747"/>
            <a:ext cx="4425964" cy="3668480"/>
          </a:xfrm>
          <a:prstGeom prst="rect">
            <a:avLst/>
          </a:prstGeom>
        </p:spPr>
      </p:pic>
    </p:spTree>
    <p:extLst>
      <p:ext uri="{BB962C8B-B14F-4D97-AF65-F5344CB8AC3E}">
        <p14:creationId xmlns:p14="http://schemas.microsoft.com/office/powerpoint/2010/main" val="3612730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a:ln>
                  <a:noFill/>
                </a:ln>
                <a:solidFill>
                  <a:srgbClr val="FFFFFF"/>
                </a:solidFill>
                <a:effectLst/>
                <a:uLnTx/>
                <a:uFillTx/>
                <a:latin typeface="Roboto Slab"/>
                <a:ea typeface="Roboto Slab"/>
                <a:sym typeface="Roboto Slab"/>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800" b="0" i="0" u="none" strike="noStrike" kern="0" cap="none" spc="0" normalizeH="0" baseline="0" noProof="0">
              <a:ln>
                <a:noFill/>
              </a:ln>
              <a:solidFill>
                <a:srgbClr val="FFFFFF"/>
              </a:solidFill>
              <a:effectLst/>
              <a:uLnTx/>
              <a:uFillTx/>
              <a:latin typeface="Roboto Slab"/>
              <a:ea typeface="Roboto Slab"/>
              <a:sym typeface="Roboto Slab"/>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2009</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2014</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0" name="Rectangle 49"/>
          <p:cNvSpPr/>
          <p:nvPr/>
        </p:nvSpPr>
        <p:spPr>
          <a:xfrm>
            <a:off x="692150" y="853680"/>
            <a:ext cx="8032051" cy="2754600"/>
          </a:xfrm>
          <a:prstGeom prst="rect">
            <a:avLst/>
          </a:prstGeom>
        </p:spPr>
        <p:txBody>
          <a:bodyPr wrap="square">
            <a:spAutoFit/>
          </a:bodyPr>
          <a:lstStyle/>
          <a:p>
            <a:pPr lvl="0" indent="365760" algn="just">
              <a:spcAft>
                <a:spcPts val="600"/>
              </a:spcAft>
            </a:pPr>
            <a:r>
              <a:rPr kumimoji="0" lang="en-US" sz="2800" b="1" i="0" u="none" strike="noStrike" kern="0" cap="none" spc="0" normalizeH="0" baseline="0" noProof="0" dirty="0" smtClean="0">
                <a:ln>
                  <a:noFill/>
                </a:ln>
                <a:solidFill>
                  <a:srgbClr val="FF0000"/>
                </a:solidFill>
                <a:effectLst/>
                <a:uLnTx/>
                <a:uFillTx/>
                <a:latin typeface="+mj-lt"/>
                <a:sym typeface="Arial"/>
              </a:rPr>
              <a:t>2.3</a:t>
            </a:r>
            <a:r>
              <a:rPr kumimoji="0" lang="vi-VN" sz="2800" b="1" i="0" u="none" strike="noStrike" kern="0" cap="none" spc="0" normalizeH="0" baseline="0" noProof="0" dirty="0" smtClean="0">
                <a:ln>
                  <a:noFill/>
                </a:ln>
                <a:solidFill>
                  <a:srgbClr val="FF0000"/>
                </a:solidFill>
                <a:effectLst/>
                <a:uLnTx/>
                <a:uFillTx/>
                <a:latin typeface="+mj-lt"/>
                <a:sym typeface="Arial"/>
              </a:rPr>
              <a:t>:</a:t>
            </a:r>
            <a:r>
              <a:rPr kumimoji="0" lang="en-US" sz="2800" b="1" i="0" u="none" strike="noStrike" kern="0" cap="none" spc="0" normalizeH="0" baseline="0" noProof="0" dirty="0" smtClean="0">
                <a:ln>
                  <a:noFill/>
                </a:ln>
                <a:solidFill>
                  <a:srgbClr val="FF0000"/>
                </a:solidFill>
                <a:effectLst/>
                <a:uLnTx/>
                <a:uFillTx/>
                <a:latin typeface="+mj-lt"/>
                <a:sym typeface="Arial"/>
              </a:rPr>
              <a:t> </a:t>
            </a:r>
            <a:r>
              <a:rPr lang="en-US" sz="2800" dirty="0" err="1" smtClean="0">
                <a:latin typeface="+mj-lt"/>
                <a:ea typeface="Calibri" panose="020F0502020204030204" pitchFamily="34" charset="0"/>
              </a:rPr>
              <a:t>Kỹ</a:t>
            </a:r>
            <a:r>
              <a:rPr lang="en-US" sz="2800" dirty="0" smtClean="0">
                <a:latin typeface="+mj-lt"/>
                <a:ea typeface="Calibri" panose="020F0502020204030204" pitchFamily="34" charset="0"/>
              </a:rPr>
              <a:t> </a:t>
            </a:r>
            <a:r>
              <a:rPr lang="en-US" sz="2800" dirty="0" err="1">
                <a:latin typeface="+mj-lt"/>
                <a:ea typeface="Calibri" panose="020F0502020204030204" pitchFamily="34" charset="0"/>
              </a:rPr>
              <a:t>năng</a:t>
            </a:r>
            <a:r>
              <a:rPr lang="en-US" sz="2800" dirty="0">
                <a:latin typeface="+mj-lt"/>
                <a:ea typeface="Calibri" panose="020F0502020204030204" pitchFamily="34" charset="0"/>
              </a:rPr>
              <a:t> </a:t>
            </a:r>
            <a:r>
              <a:rPr lang="en-US" sz="2800" dirty="0" err="1">
                <a:latin typeface="+mj-lt"/>
                <a:ea typeface="Calibri" panose="020F0502020204030204" pitchFamily="34" charset="0"/>
              </a:rPr>
              <a:t>ứng</a:t>
            </a:r>
            <a:r>
              <a:rPr lang="en-US" sz="2800" dirty="0">
                <a:latin typeface="+mj-lt"/>
                <a:ea typeface="Calibri" panose="020F0502020204030204" pitchFamily="34" charset="0"/>
              </a:rPr>
              <a:t> </a:t>
            </a:r>
            <a:r>
              <a:rPr lang="en-US" sz="2800" dirty="0" err="1">
                <a:latin typeface="+mj-lt"/>
                <a:ea typeface="Calibri" panose="020F0502020204030204" pitchFamily="34" charset="0"/>
              </a:rPr>
              <a:t>xử</a:t>
            </a:r>
            <a:r>
              <a:rPr lang="en-US" sz="2800" dirty="0">
                <a:latin typeface="+mj-lt"/>
                <a:ea typeface="Calibri" panose="020F0502020204030204" pitchFamily="34" charset="0"/>
              </a:rPr>
              <a:t> </a:t>
            </a:r>
            <a:r>
              <a:rPr lang="en-US" sz="2800" dirty="0" err="1">
                <a:latin typeface="+mj-lt"/>
                <a:ea typeface="Calibri" panose="020F0502020204030204" pitchFamily="34" charset="0"/>
              </a:rPr>
              <a:t>chung</a:t>
            </a:r>
            <a:r>
              <a:rPr lang="en-US" sz="2800" dirty="0">
                <a:latin typeface="+mj-lt"/>
                <a:ea typeface="Calibri" panose="020F0502020204030204" pitchFamily="34" charset="0"/>
              </a:rPr>
              <a:t> </a:t>
            </a:r>
            <a:r>
              <a:rPr lang="en-US" sz="2800" dirty="0" err="1">
                <a:latin typeface="+mj-lt"/>
                <a:ea typeface="Calibri" panose="020F0502020204030204" pitchFamily="34" charset="0"/>
              </a:rPr>
              <a:t>trong</a:t>
            </a:r>
            <a:r>
              <a:rPr lang="en-US" sz="2800" dirty="0">
                <a:latin typeface="+mj-lt"/>
                <a:ea typeface="Calibri" panose="020F0502020204030204" pitchFamily="34" charset="0"/>
              </a:rPr>
              <a:t> </a:t>
            </a:r>
            <a:r>
              <a:rPr lang="en-US" sz="2800" dirty="0" err="1">
                <a:latin typeface="+mj-lt"/>
                <a:ea typeface="Calibri" panose="020F0502020204030204" pitchFamily="34" charset="0"/>
              </a:rPr>
              <a:t>công</a:t>
            </a:r>
            <a:r>
              <a:rPr lang="en-US" sz="2800" dirty="0">
                <a:latin typeface="+mj-lt"/>
                <a:ea typeface="Calibri" panose="020F0502020204030204" pitchFamily="34" charset="0"/>
              </a:rPr>
              <a:t> </a:t>
            </a:r>
            <a:r>
              <a:rPr lang="en-US" sz="2800" dirty="0" err="1" smtClean="0">
                <a:latin typeface="+mj-lt"/>
                <a:ea typeface="Calibri" panose="020F0502020204030204" pitchFamily="34" charset="0"/>
              </a:rPr>
              <a:t>sở</a:t>
            </a:r>
            <a:r>
              <a:rPr kumimoji="0" lang="en-US" sz="2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endParaRPr kumimoji="0" lang="en-US" sz="2800" b="1" i="0" u="none" strike="noStrike" kern="0" cap="none" spc="0" normalizeH="0" baseline="0" noProof="0" dirty="0">
              <a:ln>
                <a:noFill/>
              </a:ln>
              <a:solidFill>
                <a:srgbClr val="FF0000"/>
              </a:solidFill>
              <a:effectLst/>
              <a:uLnTx/>
              <a:uFillTx/>
              <a:latin typeface="+mj-lt"/>
              <a:ea typeface="Calibri" panose="020F0502020204030204" pitchFamily="34" charset="0"/>
              <a:sym typeface="Arial"/>
            </a:endParaRPr>
          </a:p>
          <a:p>
            <a:pPr marL="457200" marR="0" lvl="0" indent="-457200" algn="just" defTabSz="914400" rtl="0" eaLnBrk="1" fontAlgn="auto" latinLnBrk="0" hangingPunct="1">
              <a:lnSpc>
                <a:spcPct val="100000"/>
              </a:lnSpc>
              <a:spcBef>
                <a:spcPts val="0"/>
              </a:spcBef>
              <a:spcAft>
                <a:spcPts val="600"/>
              </a:spcAft>
              <a:buClr>
                <a:srgbClr val="000000"/>
              </a:buClr>
              <a:buSzTx/>
              <a:buFont typeface="Arial"/>
              <a:buAutoNum type="arabicPeriod"/>
              <a:tabLst/>
              <a:defRPr/>
            </a:pPr>
            <a:r>
              <a:rPr lang="en-US" sz="2000" dirty="0" err="1" smtClean="0">
                <a:latin typeface="+mj-lt"/>
                <a:ea typeface="Calibri" panose="020F0502020204030204" pitchFamily="34" charset="0"/>
              </a:rPr>
              <a:t>Nhận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thức</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Cá</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nhân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Đơn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vị</a:t>
            </a: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endParaRPr>
          </a:p>
          <a:p>
            <a:pPr marL="457200" lvl="0" indent="-457200" algn="just">
              <a:spcAft>
                <a:spcPts val="600"/>
              </a:spcAft>
              <a:buFont typeface="Arial"/>
              <a:buAutoNum type="arabicPeriod"/>
            </a:pPr>
            <a:r>
              <a:rPr lang="en-US" sz="2000" dirty="0" err="1">
                <a:latin typeface="+mj-lt"/>
                <a:ea typeface="Calibri" panose="020F0502020204030204" pitchFamily="34" charset="0"/>
              </a:rPr>
              <a:t>Kỹ</a:t>
            </a:r>
            <a:r>
              <a:rPr lang="en-US" sz="2000" dirty="0">
                <a:latin typeface="+mj-lt"/>
                <a:ea typeface="Calibri" panose="020F0502020204030204" pitchFamily="34" charset="0"/>
              </a:rPr>
              <a:t> </a:t>
            </a:r>
            <a:r>
              <a:rPr lang="en-US" sz="2000" dirty="0" err="1">
                <a:latin typeface="+mj-lt"/>
                <a:ea typeface="Calibri" panose="020F0502020204030204" pitchFamily="34" charset="0"/>
              </a:rPr>
              <a:t>năng</a:t>
            </a:r>
            <a:r>
              <a:rPr lang="en-US" sz="2000" dirty="0">
                <a:latin typeface="+mj-lt"/>
                <a:ea typeface="Calibri" panose="020F0502020204030204" pitchFamily="34" charset="0"/>
              </a:rPr>
              <a:t> </a:t>
            </a:r>
            <a:r>
              <a:rPr lang="en-US" sz="2000" dirty="0" err="1">
                <a:latin typeface="+mj-lt"/>
                <a:ea typeface="Calibri" panose="020F0502020204030204" pitchFamily="34" charset="0"/>
              </a:rPr>
              <a:t>ứng</a:t>
            </a:r>
            <a:r>
              <a:rPr lang="en-US" sz="2000" dirty="0">
                <a:latin typeface="+mj-lt"/>
                <a:ea typeface="Calibri" panose="020F0502020204030204" pitchFamily="34" charset="0"/>
              </a:rPr>
              <a:t> </a:t>
            </a:r>
            <a:r>
              <a:rPr lang="en-US" sz="2000" dirty="0" err="1">
                <a:latin typeface="+mj-lt"/>
                <a:ea typeface="Calibri" panose="020F0502020204030204" pitchFamily="34" charset="0"/>
              </a:rPr>
              <a:t>xử</a:t>
            </a:r>
            <a:r>
              <a:rPr lang="en-US" sz="2000" dirty="0">
                <a:latin typeface="+mj-lt"/>
                <a:ea typeface="Calibri" panose="020F0502020204030204" pitchFamily="34" charset="0"/>
              </a:rPr>
              <a:t> </a:t>
            </a:r>
            <a:r>
              <a:rPr lang="en-US" sz="2000" dirty="0" err="1">
                <a:latin typeface="+mj-lt"/>
                <a:ea typeface="Calibri" panose="020F0502020204030204" pitchFamily="34" charset="0"/>
              </a:rPr>
              <a:t>trong</a:t>
            </a:r>
            <a:r>
              <a:rPr lang="en-US" sz="2000" dirty="0">
                <a:latin typeface="+mj-lt"/>
                <a:ea typeface="Calibri" panose="020F0502020204030204" pitchFamily="34" charset="0"/>
              </a:rPr>
              <a:t> </a:t>
            </a:r>
            <a:r>
              <a:rPr lang="en-US" sz="2000" dirty="0" err="1">
                <a:latin typeface="+mj-lt"/>
                <a:ea typeface="Calibri" panose="020F0502020204030204" pitchFamily="34" charset="0"/>
              </a:rPr>
              <a:t>thực</a:t>
            </a:r>
            <a:r>
              <a:rPr lang="en-US" sz="2000" dirty="0">
                <a:latin typeface="+mj-lt"/>
                <a:ea typeface="Calibri" panose="020F0502020204030204" pitchFamily="34" charset="0"/>
              </a:rPr>
              <a:t> </a:t>
            </a:r>
            <a:r>
              <a:rPr lang="en-US" sz="2000" dirty="0" err="1">
                <a:latin typeface="+mj-lt"/>
                <a:ea typeface="Calibri" panose="020F0502020204030204" pitchFamily="34" charset="0"/>
              </a:rPr>
              <a:t>thi</a:t>
            </a:r>
            <a:r>
              <a:rPr lang="en-US" sz="2000" dirty="0">
                <a:latin typeface="+mj-lt"/>
                <a:ea typeface="Calibri" panose="020F0502020204030204" pitchFamily="34" charset="0"/>
              </a:rPr>
              <a:t> </a:t>
            </a:r>
            <a:r>
              <a:rPr lang="en-US" sz="2000" dirty="0" err="1">
                <a:latin typeface="+mj-lt"/>
                <a:ea typeface="Calibri" panose="020F0502020204030204" pitchFamily="34" charset="0"/>
              </a:rPr>
              <a:t>nhiệm</a:t>
            </a:r>
            <a:r>
              <a:rPr lang="en-US" sz="2000" dirty="0">
                <a:latin typeface="+mj-lt"/>
                <a:ea typeface="Calibri" panose="020F0502020204030204" pitchFamily="34" charset="0"/>
              </a:rPr>
              <a:t> </a:t>
            </a:r>
            <a:r>
              <a:rPr lang="en-US" sz="2000" dirty="0" err="1">
                <a:latin typeface="+mj-lt"/>
                <a:ea typeface="Calibri" panose="020F0502020204030204" pitchFamily="34" charset="0"/>
              </a:rPr>
              <a:t>vụ</a:t>
            </a:r>
            <a:r>
              <a:rPr lang="en-US" sz="2000" dirty="0">
                <a:latin typeface="+mj-lt"/>
                <a:ea typeface="Calibri" panose="020F0502020204030204" pitchFamily="34" charset="0"/>
              </a:rPr>
              <a:t> </a:t>
            </a: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endParaRPr>
          </a:p>
          <a:p>
            <a:pPr marL="457200" lvl="0" indent="-457200" algn="just">
              <a:spcAft>
                <a:spcPts val="600"/>
              </a:spcAft>
              <a:buFont typeface="Arial"/>
              <a:buAutoNum type="arabicPeriod"/>
            </a:pPr>
            <a:r>
              <a:rPr lang="en-US" sz="2000" dirty="0" err="1">
                <a:latin typeface="+mj-lt"/>
                <a:ea typeface="Calibri" panose="020F0502020204030204" pitchFamily="34" charset="0"/>
              </a:rPr>
              <a:t>Kỹ</a:t>
            </a:r>
            <a:r>
              <a:rPr lang="en-US" sz="2000" dirty="0">
                <a:latin typeface="+mj-lt"/>
                <a:ea typeface="Calibri" panose="020F0502020204030204" pitchFamily="34" charset="0"/>
              </a:rPr>
              <a:t> </a:t>
            </a:r>
            <a:r>
              <a:rPr lang="en-US" sz="2000" dirty="0" err="1">
                <a:latin typeface="+mj-lt"/>
                <a:ea typeface="Calibri" panose="020F0502020204030204" pitchFamily="34" charset="0"/>
              </a:rPr>
              <a:t>năng</a:t>
            </a:r>
            <a:r>
              <a:rPr lang="en-US" sz="2000" dirty="0">
                <a:latin typeface="+mj-lt"/>
                <a:ea typeface="Calibri" panose="020F0502020204030204" pitchFamily="34" charset="0"/>
              </a:rPr>
              <a:t> </a:t>
            </a:r>
            <a:r>
              <a:rPr lang="en-US" sz="2000" dirty="0" err="1">
                <a:latin typeface="+mj-lt"/>
                <a:ea typeface="Calibri" panose="020F0502020204030204" pitchFamily="34" charset="0"/>
              </a:rPr>
              <a:t>ứng</a:t>
            </a:r>
            <a:r>
              <a:rPr lang="en-US" sz="2000" dirty="0">
                <a:latin typeface="+mj-lt"/>
                <a:ea typeface="Calibri" panose="020F0502020204030204" pitchFamily="34" charset="0"/>
              </a:rPr>
              <a:t> </a:t>
            </a:r>
            <a:r>
              <a:rPr lang="en-US" sz="2000" dirty="0" err="1">
                <a:latin typeface="+mj-lt"/>
                <a:ea typeface="Calibri" panose="020F0502020204030204" pitchFamily="34" charset="0"/>
              </a:rPr>
              <a:t>xử</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cảnh</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quan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môi</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trường</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làm</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việc</a:t>
            </a: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endParaRPr>
          </a:p>
          <a:p>
            <a:pPr marL="457200" lvl="0" indent="-457200" algn="just">
              <a:spcAft>
                <a:spcPts val="600"/>
              </a:spcAft>
              <a:buFont typeface="Arial"/>
              <a:buAutoNum type="arabicPeriod"/>
            </a:pPr>
            <a:r>
              <a:rPr lang="en-US" sz="2000" dirty="0" err="1">
                <a:latin typeface="+mj-lt"/>
                <a:ea typeface="Calibri" panose="020F0502020204030204" pitchFamily="34" charset="0"/>
              </a:rPr>
              <a:t>Kỹ</a:t>
            </a:r>
            <a:r>
              <a:rPr lang="en-US" sz="2000" dirty="0">
                <a:latin typeface="+mj-lt"/>
                <a:ea typeface="Calibri" panose="020F0502020204030204" pitchFamily="34" charset="0"/>
              </a:rPr>
              <a:t> </a:t>
            </a:r>
            <a:r>
              <a:rPr lang="en-US" sz="2000" dirty="0" err="1">
                <a:latin typeface="+mj-lt"/>
                <a:ea typeface="Calibri" panose="020F0502020204030204" pitchFamily="34" charset="0"/>
              </a:rPr>
              <a:t>năng</a:t>
            </a:r>
            <a:r>
              <a:rPr lang="en-US" sz="2000" dirty="0">
                <a:latin typeface="+mj-lt"/>
                <a:ea typeface="Calibri" panose="020F0502020204030204" pitchFamily="34" charset="0"/>
              </a:rPr>
              <a:t> </a:t>
            </a:r>
            <a:r>
              <a:rPr lang="en-US" sz="2000" dirty="0" err="1">
                <a:latin typeface="+mj-lt"/>
                <a:ea typeface="Calibri" panose="020F0502020204030204" pitchFamily="34" charset="0"/>
              </a:rPr>
              <a:t>ứng</a:t>
            </a:r>
            <a:r>
              <a:rPr lang="en-US" sz="2000" dirty="0">
                <a:latin typeface="+mj-lt"/>
                <a:ea typeface="Calibri" panose="020F0502020204030204" pitchFamily="34" charset="0"/>
              </a:rPr>
              <a:t> </a:t>
            </a:r>
            <a:r>
              <a:rPr lang="en-US" sz="2000" dirty="0" err="1">
                <a:latin typeface="+mj-lt"/>
                <a:ea typeface="Calibri" panose="020F0502020204030204" pitchFamily="34" charset="0"/>
              </a:rPr>
              <a:t>xử</a:t>
            </a:r>
            <a:r>
              <a:rPr lang="en-US" sz="2000" dirty="0">
                <a:latin typeface="+mj-lt"/>
                <a:ea typeface="Calibri" panose="020F0502020204030204" pitchFamily="34" charset="0"/>
              </a:rPr>
              <a:t> </a:t>
            </a:r>
            <a:r>
              <a:rPr lang="en-US" sz="2000" dirty="0" err="1">
                <a:latin typeface="+mj-lt"/>
                <a:ea typeface="Calibri" panose="020F0502020204030204" pitchFamily="34" charset="0"/>
              </a:rPr>
              <a:t>trong</a:t>
            </a:r>
            <a:r>
              <a:rPr lang="en-US" sz="2000" dirty="0">
                <a:latin typeface="+mj-lt"/>
                <a:ea typeface="Calibri" panose="020F0502020204030204" pitchFamily="34" charset="0"/>
              </a:rPr>
              <a:t> </a:t>
            </a:r>
            <a:r>
              <a:rPr lang="en-US" sz="2000" dirty="0" err="1">
                <a:latin typeface="+mj-lt"/>
                <a:ea typeface="Calibri" panose="020F0502020204030204" pitchFamily="34" charset="0"/>
              </a:rPr>
              <a:t>các</a:t>
            </a:r>
            <a:r>
              <a:rPr lang="en-US" sz="2000" dirty="0">
                <a:latin typeface="+mj-lt"/>
                <a:ea typeface="Calibri" panose="020F0502020204030204" pitchFamily="34" charset="0"/>
              </a:rPr>
              <a:t> </a:t>
            </a:r>
            <a:r>
              <a:rPr lang="en-US" sz="2000" dirty="0" err="1">
                <a:latin typeface="+mj-lt"/>
                <a:ea typeface="Calibri" panose="020F0502020204030204" pitchFamily="34" charset="0"/>
              </a:rPr>
              <a:t>hoạt</a:t>
            </a:r>
            <a:r>
              <a:rPr lang="en-US" sz="2000" dirty="0">
                <a:latin typeface="+mj-lt"/>
                <a:ea typeface="Calibri" panose="020F0502020204030204" pitchFamily="34" charset="0"/>
              </a:rPr>
              <a:t> </a:t>
            </a:r>
            <a:r>
              <a:rPr lang="en-US" sz="2000" dirty="0" err="1">
                <a:latin typeface="+mj-lt"/>
                <a:ea typeface="Calibri" panose="020F0502020204030204" pitchFamily="34" charset="0"/>
              </a:rPr>
              <a:t>động</a:t>
            </a:r>
            <a:r>
              <a:rPr lang="en-US" sz="2000" dirty="0">
                <a:latin typeface="+mj-lt"/>
                <a:ea typeface="Calibri" panose="020F0502020204030204" pitchFamily="34" charset="0"/>
              </a:rPr>
              <a:t> </a:t>
            </a:r>
            <a:r>
              <a:rPr lang="en-US" sz="2000" dirty="0" err="1">
                <a:latin typeface="+mj-lt"/>
                <a:ea typeface="Calibri" panose="020F0502020204030204" pitchFamily="34" charset="0"/>
              </a:rPr>
              <a:t>đoàn</a:t>
            </a:r>
            <a:r>
              <a:rPr lang="en-US" sz="2000" dirty="0">
                <a:latin typeface="+mj-lt"/>
                <a:ea typeface="Calibri" panose="020F0502020204030204" pitchFamily="34" charset="0"/>
              </a:rPr>
              <a:t> </a:t>
            </a:r>
            <a:r>
              <a:rPr lang="en-US" sz="2000" dirty="0" err="1">
                <a:latin typeface="+mj-lt"/>
                <a:ea typeface="Calibri" panose="020F0502020204030204" pitchFamily="34" charset="0"/>
              </a:rPr>
              <a:t>thể</a:t>
            </a:r>
            <a:r>
              <a:rPr lang="en-US" sz="2000" dirty="0">
                <a:latin typeface="+mj-lt"/>
                <a:ea typeface="Calibri" panose="020F0502020204030204" pitchFamily="34" charset="0"/>
              </a:rPr>
              <a:t>, </a:t>
            </a:r>
            <a:r>
              <a:rPr lang="en-US" sz="2000" dirty="0" err="1">
                <a:latin typeface="+mj-lt"/>
                <a:ea typeface="Calibri" panose="020F0502020204030204" pitchFamily="34" charset="0"/>
              </a:rPr>
              <a:t>tổ</a:t>
            </a:r>
            <a:r>
              <a:rPr lang="en-US" sz="2000" dirty="0">
                <a:latin typeface="+mj-lt"/>
                <a:ea typeface="Calibri" panose="020F0502020204030204" pitchFamily="34" charset="0"/>
              </a:rPr>
              <a:t> </a:t>
            </a:r>
            <a:r>
              <a:rPr lang="en-US" sz="2000" dirty="0" err="1">
                <a:latin typeface="+mj-lt"/>
                <a:ea typeface="Calibri" panose="020F0502020204030204" pitchFamily="34" charset="0"/>
              </a:rPr>
              <a:t>chức</a:t>
            </a:r>
            <a:r>
              <a:rPr lang="en-US" sz="2000" dirty="0">
                <a:latin typeface="+mj-lt"/>
                <a:ea typeface="Calibri" panose="020F0502020204030204" pitchFamily="34" charset="0"/>
              </a:rPr>
              <a:t> </a:t>
            </a:r>
            <a:r>
              <a:rPr lang="en-US" sz="2000" dirty="0" err="1">
                <a:latin typeface="+mj-lt"/>
                <a:ea typeface="Calibri" panose="020F0502020204030204" pitchFamily="34" charset="0"/>
              </a:rPr>
              <a:t>chính</a:t>
            </a:r>
            <a:r>
              <a:rPr lang="en-US" sz="2000" dirty="0">
                <a:latin typeface="+mj-lt"/>
                <a:ea typeface="Calibri" panose="020F0502020204030204" pitchFamily="34" charset="0"/>
              </a:rPr>
              <a:t> </a:t>
            </a:r>
            <a:r>
              <a:rPr lang="en-US" sz="2000" dirty="0" err="1">
                <a:latin typeface="+mj-lt"/>
                <a:ea typeface="Calibri" panose="020F0502020204030204" pitchFamily="34" charset="0"/>
              </a:rPr>
              <a:t>trị</a:t>
            </a:r>
            <a:r>
              <a:rPr lang="en-US" sz="2000" dirty="0">
                <a:latin typeface="+mj-lt"/>
                <a:ea typeface="Calibri" panose="020F0502020204030204" pitchFamily="34" charset="0"/>
              </a:rPr>
              <a:t> </a:t>
            </a:r>
            <a:r>
              <a:rPr lang="en-US" sz="2000" dirty="0" err="1">
                <a:latin typeface="+mj-lt"/>
                <a:ea typeface="Calibri" panose="020F0502020204030204" pitchFamily="34" charset="0"/>
              </a:rPr>
              <a:t>xã</a:t>
            </a:r>
            <a:r>
              <a:rPr lang="en-US" sz="2000" dirty="0">
                <a:latin typeface="+mj-lt"/>
                <a:ea typeface="Calibri" panose="020F0502020204030204" pitchFamily="34" charset="0"/>
              </a:rPr>
              <a:t> </a:t>
            </a:r>
            <a:r>
              <a:rPr lang="en-US" sz="2000" dirty="0" err="1">
                <a:latin typeface="+mj-lt"/>
                <a:ea typeface="Calibri" panose="020F0502020204030204" pitchFamily="34" charset="0"/>
              </a:rPr>
              <a:t>hội</a:t>
            </a:r>
            <a:r>
              <a:rPr lang="en-US" sz="2000" dirty="0">
                <a:latin typeface="+mj-lt"/>
                <a:ea typeface="Calibri" panose="020F0502020204030204" pitchFamily="34" charset="0"/>
              </a:rPr>
              <a:t> </a:t>
            </a:r>
            <a:r>
              <a:rPr lang="en-US" sz="2000" dirty="0" err="1">
                <a:latin typeface="+mj-lt"/>
                <a:ea typeface="Calibri" panose="020F0502020204030204" pitchFamily="34" charset="0"/>
              </a:rPr>
              <a:t>và</a:t>
            </a:r>
            <a:r>
              <a:rPr lang="en-US" sz="2000" dirty="0">
                <a:latin typeface="+mj-lt"/>
                <a:ea typeface="Calibri" panose="020F0502020204030204" pitchFamily="34" charset="0"/>
              </a:rPr>
              <a:t> </a:t>
            </a:r>
            <a:r>
              <a:rPr lang="en-US" sz="2000" dirty="0" err="1">
                <a:latin typeface="+mj-lt"/>
                <a:ea typeface="Calibri" panose="020F0502020204030204" pitchFamily="34" charset="0"/>
              </a:rPr>
              <a:t>các</a:t>
            </a:r>
            <a:r>
              <a:rPr lang="en-US" sz="2000" dirty="0">
                <a:latin typeface="+mj-lt"/>
                <a:ea typeface="Calibri" panose="020F0502020204030204" pitchFamily="34" charset="0"/>
              </a:rPr>
              <a:t> </a:t>
            </a:r>
            <a:r>
              <a:rPr lang="en-US" sz="2000" dirty="0" err="1">
                <a:latin typeface="+mj-lt"/>
                <a:ea typeface="Calibri" panose="020F0502020204030204" pitchFamily="34" charset="0"/>
              </a:rPr>
              <a:t>hoạt</a:t>
            </a:r>
            <a:r>
              <a:rPr lang="en-US" sz="2000" dirty="0">
                <a:latin typeface="+mj-lt"/>
                <a:ea typeface="Calibri" panose="020F0502020204030204" pitchFamily="34" charset="0"/>
              </a:rPr>
              <a:t> </a:t>
            </a:r>
            <a:r>
              <a:rPr lang="en-US" sz="2000" dirty="0" err="1">
                <a:latin typeface="+mj-lt"/>
                <a:ea typeface="Calibri" panose="020F0502020204030204" pitchFamily="34" charset="0"/>
              </a:rPr>
              <a:t>động</a:t>
            </a:r>
            <a:r>
              <a:rPr lang="en-US" sz="2000" dirty="0">
                <a:latin typeface="+mj-lt"/>
                <a:ea typeface="Calibri" panose="020F0502020204030204" pitchFamily="34" charset="0"/>
              </a:rPr>
              <a:t> </a:t>
            </a:r>
            <a:r>
              <a:rPr lang="en-US" sz="2000" dirty="0" err="1">
                <a:latin typeface="+mj-lt"/>
                <a:ea typeface="Calibri" panose="020F0502020204030204" pitchFamily="34" charset="0"/>
              </a:rPr>
              <a:t>vì</a:t>
            </a:r>
            <a:r>
              <a:rPr lang="en-US" sz="2000" dirty="0">
                <a:latin typeface="+mj-lt"/>
                <a:ea typeface="Calibri" panose="020F0502020204030204" pitchFamily="34" charset="0"/>
              </a:rPr>
              <a:t> </a:t>
            </a:r>
            <a:r>
              <a:rPr lang="en-US" sz="2000" dirty="0" err="1">
                <a:latin typeface="+mj-lt"/>
                <a:ea typeface="Calibri" panose="020F0502020204030204" pitchFamily="34" charset="0"/>
              </a:rPr>
              <a:t>cộng</a:t>
            </a:r>
            <a:r>
              <a:rPr lang="en-US" sz="2000" dirty="0">
                <a:latin typeface="+mj-lt"/>
                <a:ea typeface="Calibri" panose="020F0502020204030204" pitchFamily="34" charset="0"/>
              </a:rPr>
              <a:t> </a:t>
            </a:r>
            <a:r>
              <a:rPr lang="en-US" sz="2000" dirty="0" err="1">
                <a:latin typeface="+mj-lt"/>
                <a:ea typeface="Calibri" panose="020F0502020204030204" pitchFamily="34" charset="0"/>
              </a:rPr>
              <a:t>đồng</a:t>
            </a: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endParaRPr>
          </a:p>
          <a:p>
            <a:pPr marL="457200" lvl="0" indent="-457200" algn="just">
              <a:spcAft>
                <a:spcPts val="600"/>
              </a:spcAft>
              <a:buFont typeface="Arial"/>
              <a:buAutoNum type="arabicPeriod"/>
            </a:pPr>
            <a:r>
              <a:rPr lang="en-US" sz="2000" dirty="0" err="1">
                <a:latin typeface="+mj-lt"/>
                <a:ea typeface="Calibri" panose="020F0502020204030204" pitchFamily="34" charset="0"/>
              </a:rPr>
              <a:t>Kỹ</a:t>
            </a:r>
            <a:r>
              <a:rPr lang="en-US" sz="2000" dirty="0">
                <a:latin typeface="+mj-lt"/>
                <a:ea typeface="Calibri" panose="020F0502020204030204" pitchFamily="34" charset="0"/>
              </a:rPr>
              <a:t> </a:t>
            </a:r>
            <a:r>
              <a:rPr lang="en-US" sz="2000" dirty="0" err="1">
                <a:latin typeface="+mj-lt"/>
                <a:ea typeface="Calibri" panose="020F0502020204030204" pitchFamily="34" charset="0"/>
              </a:rPr>
              <a:t>năng</a:t>
            </a:r>
            <a:r>
              <a:rPr lang="en-US" sz="2000" dirty="0">
                <a:latin typeface="+mj-lt"/>
                <a:ea typeface="Calibri" panose="020F0502020204030204" pitchFamily="34" charset="0"/>
              </a:rPr>
              <a:t> </a:t>
            </a:r>
            <a:r>
              <a:rPr lang="en-US" sz="2000" dirty="0" err="1">
                <a:latin typeface="+mj-lt"/>
                <a:ea typeface="Calibri" panose="020F0502020204030204" pitchFamily="34" charset="0"/>
              </a:rPr>
              <a:t>giao</a:t>
            </a:r>
            <a:r>
              <a:rPr lang="en-US" sz="2000" dirty="0">
                <a:latin typeface="+mj-lt"/>
                <a:ea typeface="Calibri" panose="020F0502020204030204" pitchFamily="34" charset="0"/>
              </a:rPr>
              <a:t> </a:t>
            </a:r>
            <a:r>
              <a:rPr lang="en-US" sz="2000" dirty="0" err="1">
                <a:latin typeface="+mj-lt"/>
                <a:ea typeface="Calibri" panose="020F0502020204030204" pitchFamily="34" charset="0"/>
              </a:rPr>
              <a:t>tiếp</a:t>
            </a:r>
            <a:r>
              <a:rPr lang="en-US" sz="2000" dirty="0">
                <a:latin typeface="+mj-lt"/>
                <a:ea typeface="Calibri" panose="020F0502020204030204" pitchFamily="34" charset="0"/>
              </a:rPr>
              <a:t>, </a:t>
            </a:r>
            <a:r>
              <a:rPr lang="en-US" sz="2000" dirty="0" err="1">
                <a:latin typeface="+mj-lt"/>
                <a:ea typeface="Calibri" panose="020F0502020204030204" pitchFamily="34" charset="0"/>
              </a:rPr>
              <a:t>ứng</a:t>
            </a:r>
            <a:r>
              <a:rPr lang="en-US" sz="2000" dirty="0">
                <a:latin typeface="+mj-lt"/>
                <a:ea typeface="Calibri" panose="020F0502020204030204" pitchFamily="34" charset="0"/>
              </a:rPr>
              <a:t> </a:t>
            </a:r>
            <a:r>
              <a:rPr lang="en-US" sz="2000" dirty="0" err="1">
                <a:latin typeface="+mj-lt"/>
                <a:ea typeface="Calibri" panose="020F0502020204030204" pitchFamily="34" charset="0"/>
              </a:rPr>
              <a:t>xử</a:t>
            </a:r>
            <a:r>
              <a:rPr lang="en-US" sz="2000" dirty="0">
                <a:latin typeface="+mj-lt"/>
                <a:ea typeface="Calibri" panose="020F0502020204030204" pitchFamily="34" charset="0"/>
              </a:rPr>
              <a:t>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a:latin typeface="+mj-lt"/>
                <a:ea typeface="Calibri" panose="020F0502020204030204" pitchFamily="34" charset="0"/>
              </a:rPr>
              <a:t>các</a:t>
            </a:r>
            <a:r>
              <a:rPr lang="en-US" sz="2000" dirty="0">
                <a:latin typeface="+mj-lt"/>
                <a:ea typeface="Calibri" panose="020F0502020204030204" pitchFamily="34" charset="0"/>
              </a:rPr>
              <a:t> </a:t>
            </a:r>
            <a:r>
              <a:rPr lang="en-US" sz="2000" dirty="0" err="1">
                <a:latin typeface="+mj-lt"/>
                <a:ea typeface="Calibri" panose="020F0502020204030204" pitchFamily="34" charset="0"/>
              </a:rPr>
              <a:t>mối</a:t>
            </a:r>
            <a:r>
              <a:rPr lang="en-US" sz="2000" dirty="0">
                <a:latin typeface="+mj-lt"/>
                <a:ea typeface="Calibri" panose="020F0502020204030204" pitchFamily="34" charset="0"/>
              </a:rPr>
              <a:t> </a:t>
            </a:r>
            <a:r>
              <a:rPr lang="en-US" sz="2000" dirty="0" err="1">
                <a:latin typeface="+mj-lt"/>
                <a:ea typeface="Calibri" panose="020F0502020204030204" pitchFamily="34" charset="0"/>
              </a:rPr>
              <a:t>quan</a:t>
            </a:r>
            <a:r>
              <a:rPr lang="en-US" sz="2000" dirty="0">
                <a:latin typeface="+mj-lt"/>
                <a:ea typeface="Calibri" panose="020F0502020204030204" pitchFamily="34" charset="0"/>
              </a:rPr>
              <a:t> </a:t>
            </a:r>
            <a:r>
              <a:rPr lang="en-US" sz="2000" dirty="0" err="1">
                <a:latin typeface="+mj-lt"/>
                <a:ea typeface="Calibri" panose="020F0502020204030204" pitchFamily="34" charset="0"/>
              </a:rPr>
              <a:t>hệ</a:t>
            </a:r>
            <a:endPar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413838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a:ln>
                  <a:noFill/>
                </a:ln>
                <a:solidFill>
                  <a:srgbClr val="FFFFFF"/>
                </a:solidFill>
                <a:effectLst/>
                <a:uLnTx/>
                <a:uFillTx/>
                <a:latin typeface="Roboto Slab"/>
                <a:ea typeface="Roboto Slab"/>
                <a:sym typeface="Roboto Slab"/>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800" b="0" i="0" u="none" strike="noStrike" kern="0" cap="none" spc="0" normalizeH="0" baseline="0" noProof="0">
              <a:ln>
                <a:noFill/>
              </a:ln>
              <a:solidFill>
                <a:srgbClr val="FFFFFF"/>
              </a:solidFill>
              <a:effectLst/>
              <a:uLnTx/>
              <a:uFillTx/>
              <a:latin typeface="Roboto Slab"/>
              <a:ea typeface="Roboto Slab"/>
              <a:sym typeface="Roboto Slab"/>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2009</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2014</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0" name="Rectangle 49"/>
          <p:cNvSpPr/>
          <p:nvPr/>
        </p:nvSpPr>
        <p:spPr>
          <a:xfrm>
            <a:off x="578734" y="219919"/>
            <a:ext cx="8356922" cy="4447371"/>
          </a:xfrm>
          <a:prstGeom prst="rect">
            <a:avLst/>
          </a:prstGeom>
        </p:spPr>
        <p:txBody>
          <a:bodyPr wrap="square">
            <a:spAutoFit/>
          </a:bodyPr>
          <a:lstStyle/>
          <a:p>
            <a:pPr lvl="0" indent="365760" algn="just">
              <a:spcAft>
                <a:spcPts val="600"/>
              </a:spcAft>
            </a:pPr>
            <a:r>
              <a:rPr kumimoji="0" lang="en-US" sz="2800" b="1" i="0" u="none" strike="noStrike" kern="0" cap="none" spc="0" normalizeH="0" baseline="0" noProof="0" dirty="0" smtClean="0">
                <a:ln>
                  <a:noFill/>
                </a:ln>
                <a:solidFill>
                  <a:srgbClr val="FF0000"/>
                </a:solidFill>
                <a:effectLst/>
                <a:uLnTx/>
                <a:uFillTx/>
                <a:latin typeface="+mj-lt"/>
                <a:sym typeface="Arial"/>
              </a:rPr>
              <a:t>1.</a:t>
            </a:r>
            <a:r>
              <a:rPr lang="en-US" sz="2800" dirty="0" err="1" smtClean="0">
                <a:latin typeface="+mj-lt"/>
                <a:ea typeface="Calibri" panose="020F0502020204030204" pitchFamily="34" charset="0"/>
              </a:rPr>
              <a:t>Kỹ</a:t>
            </a:r>
            <a:r>
              <a:rPr lang="en-US" sz="2800" dirty="0" smtClean="0">
                <a:latin typeface="+mj-lt"/>
                <a:ea typeface="Calibri" panose="020F0502020204030204" pitchFamily="34" charset="0"/>
              </a:rPr>
              <a:t> </a:t>
            </a:r>
            <a:r>
              <a:rPr lang="en-US" sz="2800" dirty="0" err="1">
                <a:latin typeface="+mj-lt"/>
                <a:ea typeface="Calibri" panose="020F0502020204030204" pitchFamily="34" charset="0"/>
              </a:rPr>
              <a:t>năng</a:t>
            </a:r>
            <a:r>
              <a:rPr lang="en-US" sz="2800" dirty="0">
                <a:latin typeface="+mj-lt"/>
                <a:ea typeface="Calibri" panose="020F0502020204030204" pitchFamily="34" charset="0"/>
              </a:rPr>
              <a:t> </a:t>
            </a:r>
            <a:r>
              <a:rPr lang="en-US" sz="2800" dirty="0" err="1">
                <a:latin typeface="+mj-lt"/>
                <a:ea typeface="Calibri" panose="020F0502020204030204" pitchFamily="34" charset="0"/>
              </a:rPr>
              <a:t>Giao</a:t>
            </a:r>
            <a:r>
              <a:rPr lang="en-US" sz="2800" dirty="0">
                <a:latin typeface="+mj-lt"/>
                <a:ea typeface="Calibri" panose="020F0502020204030204" pitchFamily="34" charset="0"/>
              </a:rPr>
              <a:t> </a:t>
            </a:r>
            <a:r>
              <a:rPr lang="en-US" sz="2800" dirty="0" err="1">
                <a:latin typeface="+mj-lt"/>
                <a:ea typeface="Calibri" panose="020F0502020204030204" pitchFamily="34" charset="0"/>
              </a:rPr>
              <a:t>tiếp</a:t>
            </a:r>
            <a:r>
              <a:rPr lang="en-US" sz="2800" dirty="0">
                <a:latin typeface="+mj-lt"/>
                <a:ea typeface="Calibri" panose="020F0502020204030204" pitchFamily="34" charset="0"/>
              </a:rPr>
              <a:t>, </a:t>
            </a:r>
            <a:r>
              <a:rPr lang="en-US" sz="2800" dirty="0" err="1">
                <a:latin typeface="+mj-lt"/>
                <a:ea typeface="Calibri" panose="020F0502020204030204" pitchFamily="34" charset="0"/>
              </a:rPr>
              <a:t>ứng</a:t>
            </a:r>
            <a:r>
              <a:rPr lang="en-US" sz="2800" dirty="0">
                <a:latin typeface="+mj-lt"/>
                <a:ea typeface="Calibri" panose="020F0502020204030204" pitchFamily="34" charset="0"/>
              </a:rPr>
              <a:t> </a:t>
            </a:r>
            <a:r>
              <a:rPr lang="en-US" sz="2800" dirty="0" err="1">
                <a:latin typeface="+mj-lt"/>
                <a:ea typeface="Calibri" panose="020F0502020204030204" pitchFamily="34" charset="0"/>
              </a:rPr>
              <a:t>xử</a:t>
            </a:r>
            <a:r>
              <a:rPr lang="en-US" sz="2800" dirty="0">
                <a:latin typeface="+mj-lt"/>
                <a:ea typeface="Calibri" panose="020F0502020204030204" pitchFamily="34" charset="0"/>
              </a:rPr>
              <a:t> </a:t>
            </a:r>
            <a:r>
              <a:rPr lang="en-US" sz="2800" dirty="0" err="1">
                <a:latin typeface="+mj-lt"/>
                <a:ea typeface="Calibri" panose="020F0502020204030204" pitchFamily="34" charset="0"/>
              </a:rPr>
              <a:t>với</a:t>
            </a:r>
            <a:r>
              <a:rPr lang="en-US" sz="2800" dirty="0">
                <a:latin typeface="+mj-lt"/>
                <a:ea typeface="Calibri" panose="020F0502020204030204" pitchFamily="34" charset="0"/>
              </a:rPr>
              <a:t> </a:t>
            </a:r>
            <a:r>
              <a:rPr lang="en-US" sz="2800" dirty="0" err="1">
                <a:latin typeface="+mj-lt"/>
                <a:ea typeface="Calibri" panose="020F0502020204030204" pitchFamily="34" charset="0"/>
              </a:rPr>
              <a:t>cấp</a:t>
            </a:r>
            <a:r>
              <a:rPr lang="en-US" sz="2800" dirty="0">
                <a:latin typeface="+mj-lt"/>
                <a:ea typeface="Calibri" panose="020F0502020204030204" pitchFamily="34" charset="0"/>
              </a:rPr>
              <a:t> </a:t>
            </a:r>
            <a:r>
              <a:rPr lang="en-US" sz="2800" dirty="0" err="1">
                <a:latin typeface="+mj-lt"/>
                <a:ea typeface="Calibri" panose="020F0502020204030204" pitchFamily="34" charset="0"/>
              </a:rPr>
              <a:t>trên</a:t>
            </a:r>
            <a:r>
              <a:rPr kumimoji="0" lang="en-US" sz="2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endParaRPr>
          </a:p>
          <a:p>
            <a:pPr indent="457200" algn="just">
              <a:spcAft>
                <a:spcPts val="600"/>
              </a:spcAft>
            </a:pPr>
            <a:r>
              <a:rPr lang="en-US" sz="2000" dirty="0">
                <a:latin typeface="+mj-lt"/>
                <a:ea typeface="Calibri" panose="020F0502020204030204" pitchFamily="34" charset="0"/>
                <a:cs typeface="Times New Roman" panose="02020603050405020304" pitchFamily="18" charset="0"/>
              </a:rPr>
              <a:t>a) </a:t>
            </a:r>
            <a:r>
              <a:rPr lang="en-US" sz="2000" dirty="0" err="1">
                <a:latin typeface="+mj-lt"/>
                <a:ea typeface="Calibri" panose="020F0502020204030204" pitchFamily="34" charset="0"/>
                <a:cs typeface="Times New Roman" panose="02020603050405020304" pitchFamily="18" charset="0"/>
              </a:rPr>
              <a:t>Tôn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trọng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vị</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thế</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tự</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hào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bảo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vệ</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uy</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tín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trên</a:t>
            </a:r>
            <a:r>
              <a:rPr lang="en-US" sz="2000" dirty="0">
                <a:latin typeface="+mj-lt"/>
                <a:ea typeface="Calibri" panose="020F0502020204030204" pitchFamily="34" charset="0"/>
                <a:cs typeface="Times New Roman" panose="02020603050405020304" pitchFamily="18" charset="0"/>
              </a:rPr>
              <a:t>. </a:t>
            </a:r>
          </a:p>
          <a:p>
            <a:pPr indent="457200" algn="just">
              <a:spcAft>
                <a:spcPts val="600"/>
              </a:spcAft>
            </a:pPr>
            <a:r>
              <a:rPr lang="en-US" sz="2000" dirty="0" smtClean="0">
                <a:latin typeface="+mj-lt"/>
                <a:ea typeface="Calibri" panose="020F0502020204030204" pitchFamily="34" charset="0"/>
                <a:cs typeface="Times New Roman" panose="02020603050405020304" pitchFamily="18" charset="0"/>
              </a:rPr>
              <a:t>b</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Chấp</a:t>
            </a:r>
            <a:r>
              <a:rPr lang="en-US" sz="2000" dirty="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hành</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sự</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phân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công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công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việc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trên</a:t>
            </a:r>
            <a:r>
              <a:rPr lang="en-US" sz="2000" dirty="0">
                <a:latin typeface="+mj-lt"/>
                <a:ea typeface="Calibri" panose="020F0502020204030204" pitchFamily="34" charset="0"/>
                <a:cs typeface="Times New Roman" panose="02020603050405020304" pitchFamily="18" charset="0"/>
              </a:rPr>
              <a:t>.</a:t>
            </a:r>
          </a:p>
          <a:p>
            <a:pPr indent="457200" algn="just">
              <a:spcAft>
                <a:spcPts val="600"/>
              </a:spcAft>
            </a:pPr>
            <a:r>
              <a:rPr lang="en-US" sz="2000" dirty="0" smtClean="0">
                <a:latin typeface="+mj-lt"/>
                <a:ea typeface="Calibri" panose="020F0502020204030204" pitchFamily="34" charset="0"/>
                <a:cs typeface="Times New Roman" panose="02020603050405020304" pitchFamily="18" charset="0"/>
              </a:rPr>
              <a:t>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Cần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mạnh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dạn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bày</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tỏ</a:t>
            </a:r>
            <a:r>
              <a:rPr lang="en-US" sz="2000" dirty="0">
                <a:latin typeface="+mj-lt"/>
                <a:ea typeface="Calibri" panose="020F0502020204030204" pitchFamily="34" charset="0"/>
                <a:cs typeface="Times New Roman" panose="02020603050405020304" pitchFamily="18" charset="0"/>
              </a:rPr>
              <a:t> ý </a:t>
            </a:r>
            <a:r>
              <a:rPr lang="en-US" sz="2000" dirty="0" err="1">
                <a:latin typeface="+mj-lt"/>
                <a:ea typeface="Calibri" panose="020F0502020204030204" pitchFamily="34" charset="0"/>
                <a:cs typeface="Times New Roman" panose="02020603050405020304" pitchFamily="18" charset="0"/>
              </a:rPr>
              <a:t>kiến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cá</a:t>
            </a:r>
            <a:r>
              <a:rPr lang="en-US" sz="2000" dirty="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nhân</a:t>
            </a:r>
            <a:r>
              <a:rPr lang="en-US" sz="2000" dirty="0" smtClean="0">
                <a:latin typeface="+mj-lt"/>
                <a:ea typeface="Calibri" panose="020F0502020204030204" pitchFamily="34"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a:p>
            <a:pPr indent="457200" algn="just">
              <a:spcAft>
                <a:spcPts val="600"/>
              </a:spcAft>
            </a:pPr>
            <a:r>
              <a:rPr lang="en-US" sz="2000" dirty="0">
                <a:latin typeface="+mj-lt"/>
                <a:ea typeface="Calibri" panose="020F0502020204030204" pitchFamily="34" charset="0"/>
                <a:cs typeface="Times New Roman" panose="02020603050405020304" pitchFamily="18" charset="0"/>
              </a:rPr>
              <a:t>d) Chia </a:t>
            </a:r>
            <a:r>
              <a:rPr lang="en-US" sz="2000" dirty="0" err="1" smtClean="0">
                <a:latin typeface="+mj-lt"/>
                <a:ea typeface="Calibri" panose="020F0502020204030204" pitchFamily="34" charset="0"/>
                <a:cs typeface="Times New Roman" panose="02020603050405020304" pitchFamily="18" charset="0"/>
              </a:rPr>
              <a:t>sẻ</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báo</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cáo</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trình</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bày</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trên</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về</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khó</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khăn</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kết</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quả</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thành</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tích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tốt</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vướng</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mắc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cần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báo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cáo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để</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xin</a:t>
            </a:r>
            <a:r>
              <a:rPr lang="en-US" sz="2000" dirty="0">
                <a:latin typeface="+mj-lt"/>
                <a:ea typeface="Calibri" panose="020F0502020204030204" pitchFamily="34" charset="0"/>
                <a:cs typeface="Times New Roman" panose="02020603050405020304" pitchFamily="18" charset="0"/>
              </a:rPr>
              <a:t> ý </a:t>
            </a:r>
            <a:r>
              <a:rPr lang="en-US" sz="2000" dirty="0" err="1">
                <a:latin typeface="+mj-lt"/>
                <a:ea typeface="Calibri" panose="020F0502020204030204" pitchFamily="34" charset="0"/>
                <a:cs typeface="Times New Roman" panose="02020603050405020304" pitchFamily="18" charset="0"/>
              </a:rPr>
              <a:t>kiến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giải</a:t>
            </a:r>
            <a:r>
              <a:rPr lang="en-US" sz="2000" dirty="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quyết</a:t>
            </a:r>
            <a:r>
              <a:rPr lang="en-US" sz="2000" dirty="0" smtClean="0">
                <a:latin typeface="+mj-lt"/>
                <a:ea typeface="Calibri" panose="020F0502020204030204" pitchFamily="34"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a:p>
            <a:pPr indent="457200" algn="just">
              <a:spcAft>
                <a:spcPts val="600"/>
              </a:spcAft>
            </a:pPr>
            <a:r>
              <a:rPr lang="en-US" sz="2000" dirty="0" smtClean="0">
                <a:latin typeface="+mj-lt"/>
                <a:ea typeface="Calibri" panose="020F0502020204030204" pitchFamily="34" charset="0"/>
                <a:cs typeface="Times New Roman" panose="02020603050405020304" pitchFamily="18" charset="0"/>
              </a:rPr>
              <a:t>h</a:t>
            </a:r>
            <a:r>
              <a:rPr lang="en-US" sz="2000" dirty="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Khi</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bị</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trên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phê</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bình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nhắc</a:t>
            </a:r>
            <a:r>
              <a:rPr lang="en-US" sz="2000" dirty="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nhở</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khi</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được</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khen</a:t>
            </a:r>
            <a:endParaRPr lang="en-US" sz="2000" dirty="0" smtClean="0">
              <a:latin typeface="+mj-lt"/>
              <a:ea typeface="Calibri" panose="020F0502020204030204" pitchFamily="34" charset="0"/>
              <a:cs typeface="Times New Roman" panose="02020603050405020304" pitchFamily="18" charset="0"/>
            </a:endParaRPr>
          </a:p>
          <a:p>
            <a:pPr indent="457200" algn="just">
              <a:spcAft>
                <a:spcPts val="600"/>
              </a:spcAft>
            </a:pPr>
            <a:r>
              <a:rPr lang="en-US" sz="2000" dirty="0" err="1" smtClean="0">
                <a:latin typeface="+mj-lt"/>
                <a:ea typeface="Calibri" panose="020F0502020204030204" pitchFamily="34" charset="0"/>
                <a:cs typeface="Times New Roman" panose="02020603050405020304" pitchFamily="18" charset="0"/>
              </a:rPr>
              <a:t>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Học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hỏi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nghị</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lực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sự</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quyết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đoán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kỹ</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năng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phong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cách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lãnh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đạo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tổ</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chức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điều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hành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bộ</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phận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đơn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vị</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trên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để</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nhanh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tiến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bộ</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nhận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biết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hạn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chế</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của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trên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để</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rút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kinh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nghiệm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bản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thân</a:t>
            </a:r>
            <a:r>
              <a:rPr lang="en-US" sz="2000" dirty="0">
                <a:latin typeface="+mj-lt"/>
                <a:ea typeface="Calibri" panose="020F0502020204030204" pitchFamily="34" charset="0"/>
                <a:cs typeface="Times New Roman" panose="02020603050405020304" pitchFamily="18" charset="0"/>
              </a:rPr>
              <a:t>. </a:t>
            </a:r>
          </a:p>
          <a:p>
            <a:pPr indent="457200" algn="just">
              <a:spcAft>
                <a:spcPts val="600"/>
              </a:spcAft>
            </a:pPr>
            <a:r>
              <a:rPr lang="en-US" sz="2000" dirty="0" smtClean="0">
                <a:latin typeface="+mj-lt"/>
                <a:ea typeface="Calibri" panose="020F0502020204030204" pitchFamily="34" charset="0"/>
                <a:cs typeface="Times New Roman" panose="02020603050405020304" pitchFamily="18" charset="0"/>
              </a:rPr>
              <a:t>k</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Ứng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xử</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đúng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mực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cấp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trên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phân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biệt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rạch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ròi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quan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hệ</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công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tư</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trong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khi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làm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việc</a:t>
            </a:r>
            <a:r>
              <a:rPr lang="en-US" sz="2000" dirty="0">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090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a:ln>
                  <a:noFill/>
                </a:ln>
                <a:solidFill>
                  <a:srgbClr val="FFFFFF"/>
                </a:solidFill>
                <a:effectLst/>
                <a:uLnTx/>
                <a:uFillTx/>
                <a:latin typeface="Roboto Slab"/>
                <a:ea typeface="Roboto Slab"/>
                <a:sym typeface="Roboto Slab"/>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800" b="0" i="0" u="none" strike="noStrike" kern="0" cap="none" spc="0" normalizeH="0" baseline="0" noProof="0">
              <a:ln>
                <a:noFill/>
              </a:ln>
              <a:solidFill>
                <a:srgbClr val="FFFFFF"/>
              </a:solidFill>
              <a:effectLst/>
              <a:uLnTx/>
              <a:uFillTx/>
              <a:latin typeface="Roboto Slab"/>
              <a:ea typeface="Roboto Slab"/>
              <a:sym typeface="Roboto Slab"/>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2009</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2014</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0" name="Rectangle 49"/>
          <p:cNvSpPr/>
          <p:nvPr/>
        </p:nvSpPr>
        <p:spPr>
          <a:xfrm>
            <a:off x="578734" y="219919"/>
            <a:ext cx="8356922" cy="3954929"/>
          </a:xfrm>
          <a:prstGeom prst="rect">
            <a:avLst/>
          </a:prstGeom>
        </p:spPr>
        <p:txBody>
          <a:bodyPr wrap="square">
            <a:spAutoFit/>
          </a:bodyPr>
          <a:lstStyle/>
          <a:p>
            <a:pPr lvl="0" indent="365760" algn="just">
              <a:spcAft>
                <a:spcPts val="600"/>
              </a:spcAft>
            </a:pPr>
            <a:r>
              <a:rPr lang="en-US" sz="1800" b="1" dirty="0">
                <a:solidFill>
                  <a:srgbClr val="FF0000"/>
                </a:solidFill>
                <a:latin typeface="+mj-lt"/>
              </a:rPr>
              <a:t>2</a:t>
            </a:r>
            <a:r>
              <a:rPr kumimoji="0" lang="en-US" sz="1800" b="1" i="0" u="none" strike="noStrike" kern="0" cap="none" spc="0" normalizeH="0" baseline="0" noProof="0" dirty="0" smtClean="0">
                <a:ln>
                  <a:noFill/>
                </a:ln>
                <a:solidFill>
                  <a:srgbClr val="FF0000"/>
                </a:solidFill>
                <a:effectLst/>
                <a:uLnTx/>
                <a:uFillTx/>
                <a:latin typeface="+mj-lt"/>
                <a:sym typeface="Arial"/>
              </a:rPr>
              <a:t>.</a:t>
            </a:r>
            <a:r>
              <a:rPr lang="en-US" sz="1800" dirty="0" smtClean="0">
                <a:latin typeface="+mj-lt"/>
                <a:ea typeface="Calibri" panose="020F0502020204030204" pitchFamily="34" charset="0"/>
              </a:rPr>
              <a:t> </a:t>
            </a:r>
            <a:r>
              <a:rPr lang="en-US" sz="1800" dirty="0" err="1">
                <a:latin typeface="+mj-lt"/>
                <a:ea typeface="Calibri" panose="020F0502020204030204" pitchFamily="34" charset="0"/>
              </a:rPr>
              <a:t>Kỹ</a:t>
            </a:r>
            <a:r>
              <a:rPr lang="en-US" sz="1800" dirty="0">
                <a:latin typeface="+mj-lt"/>
                <a:ea typeface="Calibri" panose="020F0502020204030204" pitchFamily="34" charset="0"/>
              </a:rPr>
              <a:t> </a:t>
            </a:r>
            <a:r>
              <a:rPr lang="en-US" sz="1800" dirty="0" err="1">
                <a:latin typeface="+mj-lt"/>
                <a:ea typeface="Calibri" panose="020F0502020204030204" pitchFamily="34" charset="0"/>
              </a:rPr>
              <a:t>năng</a:t>
            </a:r>
            <a:r>
              <a:rPr lang="en-US" sz="1800" dirty="0">
                <a:latin typeface="+mj-lt"/>
                <a:ea typeface="Calibri" panose="020F0502020204030204" pitchFamily="34" charset="0"/>
              </a:rPr>
              <a:t> </a:t>
            </a:r>
            <a:r>
              <a:rPr lang="en-US" sz="1800" dirty="0" err="1">
                <a:latin typeface="+mj-lt"/>
                <a:ea typeface="Calibri" panose="020F0502020204030204" pitchFamily="34" charset="0"/>
              </a:rPr>
              <a:t>giao</a:t>
            </a:r>
            <a:r>
              <a:rPr lang="en-US" sz="1800" dirty="0">
                <a:latin typeface="+mj-lt"/>
                <a:ea typeface="Calibri" panose="020F0502020204030204" pitchFamily="34" charset="0"/>
              </a:rPr>
              <a:t> </a:t>
            </a:r>
            <a:r>
              <a:rPr lang="en-US" sz="1800" dirty="0" err="1">
                <a:latin typeface="+mj-lt"/>
                <a:ea typeface="Calibri" panose="020F0502020204030204" pitchFamily="34" charset="0"/>
              </a:rPr>
              <a:t>tiếp</a:t>
            </a:r>
            <a:r>
              <a:rPr lang="en-US" sz="1800" dirty="0">
                <a:latin typeface="+mj-lt"/>
                <a:ea typeface="Calibri" panose="020F0502020204030204" pitchFamily="34" charset="0"/>
              </a:rPr>
              <a:t>, </a:t>
            </a:r>
            <a:r>
              <a:rPr lang="en-US" sz="1800" dirty="0" err="1">
                <a:latin typeface="+mj-lt"/>
                <a:ea typeface="Calibri" panose="020F0502020204030204" pitchFamily="34" charset="0"/>
              </a:rPr>
              <a:t>ứng</a:t>
            </a:r>
            <a:r>
              <a:rPr lang="en-US" sz="1800" dirty="0">
                <a:latin typeface="+mj-lt"/>
                <a:ea typeface="Calibri" panose="020F0502020204030204" pitchFamily="34" charset="0"/>
              </a:rPr>
              <a:t> </a:t>
            </a:r>
            <a:r>
              <a:rPr lang="en-US" sz="1800" dirty="0" err="1">
                <a:latin typeface="+mj-lt"/>
                <a:ea typeface="Calibri" panose="020F0502020204030204" pitchFamily="34" charset="0"/>
              </a:rPr>
              <a:t>xử</a:t>
            </a:r>
            <a:r>
              <a:rPr lang="en-US" sz="1800" dirty="0">
                <a:latin typeface="+mj-lt"/>
                <a:ea typeface="Calibri" panose="020F0502020204030204" pitchFamily="34" charset="0"/>
              </a:rPr>
              <a:t> </a:t>
            </a:r>
            <a:r>
              <a:rPr lang="en-US" sz="1800" dirty="0" err="1">
                <a:latin typeface="+mj-lt"/>
                <a:ea typeface="Calibri" panose="020F0502020204030204" pitchFamily="34" charset="0"/>
              </a:rPr>
              <a:t>với</a:t>
            </a:r>
            <a:r>
              <a:rPr lang="en-US" sz="1800" dirty="0">
                <a:latin typeface="+mj-lt"/>
                <a:ea typeface="Calibri" panose="020F0502020204030204" pitchFamily="34" charset="0"/>
              </a:rPr>
              <a:t> </a:t>
            </a:r>
            <a:r>
              <a:rPr lang="en-US" sz="1800" dirty="0" err="1">
                <a:latin typeface="+mj-lt"/>
                <a:ea typeface="Calibri" panose="020F0502020204030204" pitchFamily="34" charset="0"/>
              </a:rPr>
              <a:t>cấp</a:t>
            </a:r>
            <a:r>
              <a:rPr lang="en-US" sz="1800" dirty="0">
                <a:latin typeface="+mj-lt"/>
                <a:ea typeface="Calibri" panose="020F0502020204030204" pitchFamily="34" charset="0"/>
              </a:rPr>
              <a:t> </a:t>
            </a:r>
            <a:r>
              <a:rPr lang="en-US" sz="1800" dirty="0" err="1">
                <a:latin typeface="+mj-lt"/>
                <a:ea typeface="Calibri" panose="020F0502020204030204" pitchFamily="34" charset="0"/>
              </a:rPr>
              <a:t>dưới</a:t>
            </a: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endPar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endParaRPr>
          </a:p>
          <a:p>
            <a:pPr lvl="0" indent="457200" algn="just">
              <a:spcAft>
                <a:spcPts val="600"/>
              </a:spcAft>
            </a:pP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a:t>
            </a:r>
            <a:r>
              <a:rPr lang="en-US" sz="1800" dirty="0">
                <a:latin typeface="+mj-lt"/>
                <a:ea typeface="Calibri" panose="020F0502020204030204" pitchFamily="34" charset="0"/>
              </a:rPr>
              <a:t> </a:t>
            </a:r>
            <a:r>
              <a:rPr lang="en-US" sz="1800" dirty="0" err="1">
                <a:latin typeface="+mj-lt"/>
                <a:ea typeface="Calibri" panose="020F0502020204030204" pitchFamily="34" charset="0"/>
              </a:rPr>
              <a:t>Cấp</a:t>
            </a:r>
            <a:r>
              <a:rPr lang="en-US" sz="1800" dirty="0">
                <a:latin typeface="+mj-lt"/>
                <a:ea typeface="Calibri" panose="020F0502020204030204" pitchFamily="34" charset="0"/>
              </a:rPr>
              <a:t> </a:t>
            </a:r>
            <a:r>
              <a:rPr lang="en-US" sz="1800" dirty="0" err="1">
                <a:latin typeface="+mj-lt"/>
                <a:ea typeface="Calibri" panose="020F0502020204030204" pitchFamily="34" charset="0"/>
              </a:rPr>
              <a:t>trên</a:t>
            </a:r>
            <a:r>
              <a:rPr lang="en-US" sz="1800" dirty="0">
                <a:latin typeface="+mj-lt"/>
                <a:ea typeface="Calibri" panose="020F0502020204030204" pitchFamily="34" charset="0"/>
              </a:rPr>
              <a:t> </a:t>
            </a:r>
            <a:r>
              <a:rPr lang="en-US" sz="1800" dirty="0" err="1">
                <a:latin typeface="+mj-lt"/>
                <a:ea typeface="Calibri" panose="020F0502020204030204" pitchFamily="34" charset="0"/>
              </a:rPr>
              <a:t>cần</a:t>
            </a:r>
            <a:r>
              <a:rPr lang="en-US" sz="1800" dirty="0">
                <a:latin typeface="+mj-lt"/>
                <a:ea typeface="Calibri" panose="020F0502020204030204" pitchFamily="34" charset="0"/>
              </a:rPr>
              <a:t> </a:t>
            </a:r>
            <a:r>
              <a:rPr lang="en-US" sz="1800" dirty="0" err="1">
                <a:latin typeface="+mj-lt"/>
                <a:ea typeface="Calibri" panose="020F0502020204030204" pitchFamily="34" charset="0"/>
              </a:rPr>
              <a:t>gương</a:t>
            </a:r>
            <a:r>
              <a:rPr lang="en-US" sz="1800" dirty="0">
                <a:latin typeface="+mj-lt"/>
                <a:ea typeface="Calibri" panose="020F0502020204030204" pitchFamily="34" charset="0"/>
              </a:rPr>
              <a:t> </a:t>
            </a:r>
            <a:r>
              <a:rPr lang="en-US" sz="1800" dirty="0" err="1">
                <a:latin typeface="+mj-lt"/>
                <a:ea typeface="Calibri" panose="020F0502020204030204" pitchFamily="34" charset="0"/>
              </a:rPr>
              <a:t>mẫu</a:t>
            </a:r>
            <a:r>
              <a:rPr lang="en-US" sz="1800" dirty="0">
                <a:latin typeface="+mj-lt"/>
                <a:ea typeface="Calibri" panose="020F0502020204030204" pitchFamily="34" charset="0"/>
              </a:rPr>
              <a:t> </a:t>
            </a:r>
            <a:r>
              <a:rPr lang="en-US" sz="1800" dirty="0" err="1">
                <a:latin typeface="+mj-lt"/>
                <a:ea typeface="Calibri" panose="020F0502020204030204" pitchFamily="34" charset="0"/>
              </a:rPr>
              <a:t>trong</a:t>
            </a:r>
            <a:r>
              <a:rPr lang="en-US" sz="1800" dirty="0">
                <a:latin typeface="+mj-lt"/>
                <a:ea typeface="Calibri" panose="020F0502020204030204" pitchFamily="34" charset="0"/>
              </a:rPr>
              <a:t> </a:t>
            </a:r>
            <a:r>
              <a:rPr lang="en-US" sz="1800" dirty="0" err="1">
                <a:latin typeface="+mj-lt"/>
                <a:ea typeface="Calibri" panose="020F0502020204030204" pitchFamily="34" charset="0"/>
              </a:rPr>
              <a:t>việc</a:t>
            </a:r>
            <a:r>
              <a:rPr lang="en-US" sz="1800" dirty="0">
                <a:latin typeface="+mj-lt"/>
                <a:ea typeface="Calibri" panose="020F0502020204030204" pitchFamily="34" charset="0"/>
              </a:rPr>
              <a:t> </a:t>
            </a:r>
            <a:r>
              <a:rPr lang="en-US" sz="1800" dirty="0" err="1">
                <a:latin typeface="+mj-lt"/>
                <a:ea typeface="Calibri" panose="020F0502020204030204" pitchFamily="34" charset="0"/>
              </a:rPr>
              <a:t>thực</a:t>
            </a:r>
            <a:r>
              <a:rPr lang="en-US" sz="1800" dirty="0">
                <a:latin typeface="+mj-lt"/>
                <a:ea typeface="Calibri" panose="020F0502020204030204" pitchFamily="34" charset="0"/>
              </a:rPr>
              <a:t> </a:t>
            </a:r>
            <a:r>
              <a:rPr lang="en-US" sz="1800" dirty="0" err="1">
                <a:latin typeface="+mj-lt"/>
                <a:ea typeface="Calibri" panose="020F0502020204030204" pitchFamily="34" charset="0"/>
              </a:rPr>
              <a:t>hiện</a:t>
            </a:r>
            <a:r>
              <a:rPr lang="en-US" sz="1800" dirty="0">
                <a:latin typeface="+mj-lt"/>
                <a:ea typeface="Calibri" panose="020F0502020204030204" pitchFamily="34" charset="0"/>
              </a:rPr>
              <a:t> </a:t>
            </a:r>
            <a:r>
              <a:rPr lang="en-US" sz="1800" dirty="0" err="1">
                <a:latin typeface="+mj-lt"/>
                <a:ea typeface="Calibri" panose="020F0502020204030204" pitchFamily="34" charset="0"/>
              </a:rPr>
              <a:t>các</a:t>
            </a:r>
            <a:r>
              <a:rPr lang="en-US" sz="1800" dirty="0">
                <a:latin typeface="+mj-lt"/>
                <a:ea typeface="Calibri" panose="020F0502020204030204" pitchFamily="34" charset="0"/>
              </a:rPr>
              <a:t> </a:t>
            </a:r>
            <a:r>
              <a:rPr lang="en-US" sz="1800" dirty="0" err="1">
                <a:latin typeface="+mj-lt"/>
                <a:ea typeface="Calibri" panose="020F0502020204030204" pitchFamily="34" charset="0"/>
              </a:rPr>
              <a:t>chuẩn</a:t>
            </a:r>
            <a:r>
              <a:rPr lang="en-US" sz="1800" dirty="0">
                <a:latin typeface="+mj-lt"/>
                <a:ea typeface="Calibri" panose="020F0502020204030204" pitchFamily="34" charset="0"/>
              </a:rPr>
              <a:t> </a:t>
            </a:r>
            <a:r>
              <a:rPr lang="en-US" sz="1800" dirty="0" err="1" smtClean="0">
                <a:latin typeface="+mj-lt"/>
                <a:ea typeface="Calibri" panose="020F0502020204030204" pitchFamily="34" charset="0"/>
              </a:rPr>
              <a:t>mực</a:t>
            </a: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p>
          <a:p>
            <a:pPr indent="457200" algn="just">
              <a:spcAft>
                <a:spcPts val="600"/>
              </a:spcAft>
            </a:pP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b) N</a:t>
            </a:r>
            <a:r>
              <a:rPr lang="en-US" sz="1800" dirty="0" err="1" smtClean="0">
                <a:latin typeface="+mj-lt"/>
                <a:ea typeface="Calibri" panose="020F0502020204030204" pitchFamily="34" charset="0"/>
                <a:cs typeface="Times New Roman" panose="02020603050405020304" pitchFamily="18" charset="0"/>
              </a:rPr>
              <a:t>ếu</a:t>
            </a:r>
            <a:r>
              <a:rPr lang="en-US" sz="1800" dirty="0" smtClean="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có</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sai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sót</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hoặc</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nhân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viên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dưới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quyền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sai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sót</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cấp</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trên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cần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nghiêm</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túc</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nhận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trách</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nhiệm</a:t>
            </a:r>
            <a:r>
              <a:rPr lang="en-US" sz="1800" dirty="0">
                <a:latin typeface="+mj-lt"/>
                <a:ea typeface="Calibri" panose="020F0502020204030204" pitchFamily="34" charset="0"/>
                <a:cs typeface="Times New Roman" panose="02020603050405020304" pitchFamily="18" charset="0"/>
              </a:rPr>
              <a:t>, </a:t>
            </a:r>
            <a:r>
              <a:rPr lang="en-US" sz="1800" dirty="0" err="1" smtClean="0">
                <a:latin typeface="+mj-lt"/>
                <a:ea typeface="Calibri" panose="020F0502020204030204" pitchFamily="34" charset="0"/>
                <a:cs typeface="Times New Roman" panose="02020603050405020304" pitchFamily="18" charset="0"/>
              </a:rPr>
              <a:t>tìm</a:t>
            </a:r>
            <a:r>
              <a:rPr lang="en-US" sz="1800" dirty="0" smtClean="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cách</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khắc</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phục</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hậu</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quả</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và</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ngăn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ngừa</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tái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diễn</a:t>
            </a:r>
            <a:r>
              <a:rPr lang="en-US" sz="1800" dirty="0">
                <a:latin typeface="+mj-lt"/>
                <a:ea typeface="Calibri" panose="020F0502020204030204" pitchFamily="34" charset="0"/>
                <a:cs typeface="Times New Roman" panose="02020603050405020304" pitchFamily="18" charset="0"/>
              </a:rPr>
              <a:t>. </a:t>
            </a:r>
          </a:p>
          <a:p>
            <a:pPr lvl="0" indent="457200" algn="just">
              <a:spcAft>
                <a:spcPts val="600"/>
              </a:spcAft>
            </a:pP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a:t>
            </a:r>
            <a:r>
              <a:rPr lang="en-US" sz="1800" dirty="0">
                <a:latin typeface="+mj-lt"/>
                <a:ea typeface="Calibri" panose="020F0502020204030204" pitchFamily="34" charset="0"/>
              </a:rPr>
              <a:t> </a:t>
            </a:r>
            <a:r>
              <a:rPr lang="en-US" sz="1800" dirty="0" err="1">
                <a:latin typeface="+mj-lt"/>
                <a:ea typeface="Calibri" panose="020F0502020204030204" pitchFamily="34" charset="0"/>
              </a:rPr>
              <a:t>Tôn</a:t>
            </a:r>
            <a:r>
              <a:rPr lang="en-US" sz="1800" dirty="0">
                <a:latin typeface="+mj-lt"/>
                <a:ea typeface="Calibri" panose="020F0502020204030204" pitchFamily="34" charset="0"/>
              </a:rPr>
              <a:t> </a:t>
            </a:r>
            <a:r>
              <a:rPr lang="en-US" sz="1800" dirty="0" err="1">
                <a:latin typeface="+mj-lt"/>
                <a:ea typeface="Calibri" panose="020F0502020204030204" pitchFamily="34" charset="0"/>
              </a:rPr>
              <a:t>trọng</a:t>
            </a:r>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r>
              <a:rPr lang="en-US" sz="1800" dirty="0" err="1">
                <a:latin typeface="+mj-lt"/>
                <a:ea typeface="Calibri" panose="020F0502020204030204" pitchFamily="34" charset="0"/>
              </a:rPr>
              <a:t>lắng</a:t>
            </a:r>
            <a:r>
              <a:rPr lang="en-US" sz="1800" dirty="0">
                <a:latin typeface="+mj-lt"/>
                <a:ea typeface="Calibri" panose="020F0502020204030204" pitchFamily="34" charset="0"/>
              </a:rPr>
              <a:t> </a:t>
            </a:r>
            <a:r>
              <a:rPr lang="en-US" sz="1800" dirty="0" err="1">
                <a:latin typeface="+mj-lt"/>
                <a:ea typeface="Calibri" panose="020F0502020204030204" pitchFamily="34" charset="0"/>
              </a:rPr>
              <a:t>nghe</a:t>
            </a:r>
            <a:r>
              <a:rPr lang="en-US" sz="1800" dirty="0">
                <a:latin typeface="+mj-lt"/>
                <a:ea typeface="Calibri" panose="020F0502020204030204" pitchFamily="34" charset="0"/>
              </a:rPr>
              <a:t> ý </a:t>
            </a:r>
            <a:r>
              <a:rPr lang="en-US" sz="1800" dirty="0" err="1">
                <a:latin typeface="+mj-lt"/>
                <a:ea typeface="Calibri" panose="020F0502020204030204" pitchFamily="34" charset="0"/>
              </a:rPr>
              <a:t>kiến</a:t>
            </a:r>
            <a:r>
              <a:rPr lang="en-US" sz="1800" dirty="0">
                <a:latin typeface="+mj-lt"/>
                <a:ea typeface="Calibri" panose="020F0502020204030204" pitchFamily="34" charset="0"/>
              </a:rPr>
              <a:t> </a:t>
            </a:r>
            <a:r>
              <a:rPr lang="en-US" sz="1800" dirty="0" err="1">
                <a:latin typeface="+mj-lt"/>
                <a:ea typeface="Calibri" panose="020F0502020204030204" pitchFamily="34" charset="0"/>
              </a:rPr>
              <a:t>của</a:t>
            </a:r>
            <a:r>
              <a:rPr lang="en-US" sz="1800" dirty="0">
                <a:latin typeface="+mj-lt"/>
                <a:ea typeface="Calibri" panose="020F0502020204030204" pitchFamily="34" charset="0"/>
              </a:rPr>
              <a:t> </a:t>
            </a:r>
            <a:r>
              <a:rPr lang="en-US" sz="1800" dirty="0" err="1">
                <a:latin typeface="+mj-lt"/>
                <a:ea typeface="Calibri" panose="020F0502020204030204" pitchFamily="34" charset="0"/>
              </a:rPr>
              <a:t>cấp</a:t>
            </a:r>
            <a:r>
              <a:rPr lang="en-US" sz="1800" dirty="0">
                <a:latin typeface="+mj-lt"/>
                <a:ea typeface="Calibri" panose="020F0502020204030204" pitchFamily="34" charset="0"/>
              </a:rPr>
              <a:t> </a:t>
            </a:r>
            <a:r>
              <a:rPr lang="en-US" sz="1800" dirty="0" err="1" smtClean="0">
                <a:latin typeface="+mj-lt"/>
                <a:ea typeface="Calibri" panose="020F0502020204030204" pitchFamily="34" charset="0"/>
              </a:rPr>
              <a:t>dưới</a:t>
            </a: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lvl="0" indent="457200" algn="just">
              <a:spcAft>
                <a:spcPts val="600"/>
              </a:spcAft>
            </a:pP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d) </a:t>
            </a:r>
            <a:r>
              <a:rPr lang="en-US" sz="1800" dirty="0" err="1">
                <a:latin typeface="+mj-lt"/>
                <a:ea typeface="Calibri" panose="020F0502020204030204" pitchFamily="34" charset="0"/>
              </a:rPr>
              <a:t>Phân</a:t>
            </a:r>
            <a:r>
              <a:rPr lang="en-US" sz="1800" dirty="0">
                <a:latin typeface="+mj-lt"/>
                <a:ea typeface="Calibri" panose="020F0502020204030204" pitchFamily="34" charset="0"/>
              </a:rPr>
              <a:t> </a:t>
            </a:r>
            <a:r>
              <a:rPr lang="en-US" sz="1800" dirty="0" err="1">
                <a:latin typeface="+mj-lt"/>
                <a:ea typeface="Calibri" panose="020F0502020204030204" pitchFamily="34" charset="0"/>
              </a:rPr>
              <a:t>biệt</a:t>
            </a:r>
            <a:r>
              <a:rPr lang="en-US" sz="1800" dirty="0">
                <a:latin typeface="+mj-lt"/>
                <a:ea typeface="Calibri" panose="020F0502020204030204" pitchFamily="34" charset="0"/>
              </a:rPr>
              <a:t> </a:t>
            </a:r>
            <a:r>
              <a:rPr lang="en-US" sz="1800" dirty="0" err="1">
                <a:latin typeface="+mj-lt"/>
                <a:ea typeface="Calibri" panose="020F0502020204030204" pitchFamily="34" charset="0"/>
              </a:rPr>
              <a:t>giữa</a:t>
            </a:r>
            <a:r>
              <a:rPr lang="en-US" sz="1800" dirty="0">
                <a:latin typeface="+mj-lt"/>
                <a:ea typeface="Calibri" panose="020F0502020204030204" pitchFamily="34" charset="0"/>
              </a:rPr>
              <a:t> </a:t>
            </a:r>
            <a:r>
              <a:rPr lang="en-US" sz="1800" dirty="0" err="1">
                <a:latin typeface="+mj-lt"/>
                <a:ea typeface="Calibri" panose="020F0502020204030204" pitchFamily="34" charset="0"/>
              </a:rPr>
              <a:t>đánh</a:t>
            </a:r>
            <a:r>
              <a:rPr lang="en-US" sz="1800" dirty="0">
                <a:latin typeface="+mj-lt"/>
                <a:ea typeface="Calibri" panose="020F0502020204030204" pitchFamily="34" charset="0"/>
              </a:rPr>
              <a:t> </a:t>
            </a:r>
            <a:r>
              <a:rPr lang="en-US" sz="1800" dirty="0" err="1">
                <a:latin typeface="+mj-lt"/>
                <a:ea typeface="Calibri" panose="020F0502020204030204" pitchFamily="34" charset="0"/>
              </a:rPr>
              <a:t>giá</a:t>
            </a:r>
            <a:r>
              <a:rPr lang="en-US" sz="1800" dirty="0">
                <a:latin typeface="+mj-lt"/>
                <a:ea typeface="Calibri" panose="020F0502020204030204" pitchFamily="34" charset="0"/>
              </a:rPr>
              <a:t> </a:t>
            </a:r>
            <a:r>
              <a:rPr lang="en-US" sz="1800" dirty="0" err="1">
                <a:latin typeface="+mj-lt"/>
                <a:ea typeface="Calibri" panose="020F0502020204030204" pitchFamily="34" charset="0"/>
              </a:rPr>
              <a:t>kết</a:t>
            </a:r>
            <a:r>
              <a:rPr lang="en-US" sz="1800" dirty="0">
                <a:latin typeface="+mj-lt"/>
                <a:ea typeface="Calibri" panose="020F0502020204030204" pitchFamily="34" charset="0"/>
              </a:rPr>
              <a:t> </a:t>
            </a:r>
            <a:r>
              <a:rPr lang="en-US" sz="1800" dirty="0" err="1">
                <a:latin typeface="+mj-lt"/>
                <a:ea typeface="Calibri" panose="020F0502020204030204" pitchFamily="34" charset="0"/>
              </a:rPr>
              <a:t>quả</a:t>
            </a:r>
            <a:r>
              <a:rPr lang="en-US" sz="1800" dirty="0">
                <a:latin typeface="+mj-lt"/>
                <a:ea typeface="Calibri" panose="020F0502020204030204" pitchFamily="34" charset="0"/>
              </a:rPr>
              <a:t> </a:t>
            </a:r>
            <a:r>
              <a:rPr lang="en-US" sz="1800" dirty="0" err="1">
                <a:latin typeface="+mj-lt"/>
                <a:ea typeface="Calibri" panose="020F0502020204030204" pitchFamily="34" charset="0"/>
              </a:rPr>
              <a:t>công</a:t>
            </a:r>
            <a:r>
              <a:rPr lang="en-US" sz="1800" dirty="0">
                <a:latin typeface="+mj-lt"/>
                <a:ea typeface="Calibri" panose="020F0502020204030204" pitchFamily="34" charset="0"/>
              </a:rPr>
              <a:t> </a:t>
            </a:r>
            <a:r>
              <a:rPr lang="en-US" sz="1800" dirty="0" err="1">
                <a:latin typeface="+mj-lt"/>
                <a:ea typeface="Calibri" panose="020F0502020204030204" pitchFamily="34" charset="0"/>
              </a:rPr>
              <a:t>việc</a:t>
            </a:r>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r>
              <a:rPr lang="en-US" sz="1800" dirty="0" err="1">
                <a:latin typeface="+mj-lt"/>
                <a:ea typeface="Calibri" panose="020F0502020204030204" pitchFamily="34" charset="0"/>
              </a:rPr>
              <a:t>đánh</a:t>
            </a:r>
            <a:r>
              <a:rPr lang="en-US" sz="1800" dirty="0">
                <a:latin typeface="+mj-lt"/>
                <a:ea typeface="Calibri" panose="020F0502020204030204" pitchFamily="34" charset="0"/>
              </a:rPr>
              <a:t> </a:t>
            </a:r>
            <a:r>
              <a:rPr lang="en-US" sz="1800" dirty="0" err="1">
                <a:latin typeface="+mj-lt"/>
                <a:ea typeface="Calibri" panose="020F0502020204030204" pitchFamily="34" charset="0"/>
              </a:rPr>
              <a:t>giá</a:t>
            </a:r>
            <a:r>
              <a:rPr lang="en-US" sz="1800" dirty="0">
                <a:latin typeface="+mj-lt"/>
                <a:ea typeface="Calibri" panose="020F0502020204030204" pitchFamily="34" charset="0"/>
              </a:rPr>
              <a:t> </a:t>
            </a:r>
            <a:r>
              <a:rPr lang="en-US" sz="1800" dirty="0" err="1">
                <a:latin typeface="+mj-lt"/>
                <a:ea typeface="Calibri" panose="020F0502020204030204" pitchFamily="34" charset="0"/>
              </a:rPr>
              <a:t>bản</a:t>
            </a:r>
            <a:r>
              <a:rPr lang="en-US" sz="1800" dirty="0">
                <a:latin typeface="+mj-lt"/>
                <a:ea typeface="Calibri" panose="020F0502020204030204" pitchFamily="34" charset="0"/>
              </a:rPr>
              <a:t> </a:t>
            </a:r>
            <a:r>
              <a:rPr lang="en-US" sz="1800" dirty="0" err="1">
                <a:latin typeface="+mj-lt"/>
                <a:ea typeface="Calibri" panose="020F0502020204030204" pitchFamily="34" charset="0"/>
              </a:rPr>
              <a:t>chất</a:t>
            </a:r>
            <a:r>
              <a:rPr lang="en-US" sz="1800" dirty="0">
                <a:latin typeface="+mj-lt"/>
                <a:ea typeface="Calibri" panose="020F0502020204030204" pitchFamily="34" charset="0"/>
              </a:rPr>
              <a:t> con </a:t>
            </a:r>
            <a:r>
              <a:rPr lang="en-US" sz="1800" dirty="0" err="1" smtClean="0">
                <a:latin typeface="+mj-lt"/>
                <a:ea typeface="Calibri" panose="020F0502020204030204" pitchFamily="34" charset="0"/>
              </a:rPr>
              <a:t>người</a:t>
            </a:r>
            <a:r>
              <a:rPr lang="en-US" sz="1800" dirty="0" smtClean="0">
                <a:latin typeface="+mj-lt"/>
                <a:ea typeface="Calibri" panose="020F0502020204030204" pitchFamily="34" charset="0"/>
              </a:rPr>
              <a:t>.</a:t>
            </a: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lang="en-US" sz="1800" dirty="0" err="1">
                <a:latin typeface="+mj-lt"/>
                <a:ea typeface="Calibri" panose="020F0502020204030204" pitchFamily="34" charset="0"/>
              </a:rPr>
              <a:t>Quan</a:t>
            </a:r>
            <a:r>
              <a:rPr lang="en-US" sz="1800" dirty="0">
                <a:latin typeface="+mj-lt"/>
                <a:ea typeface="Calibri" panose="020F0502020204030204" pitchFamily="34" charset="0"/>
              </a:rPr>
              <a:t> </a:t>
            </a:r>
            <a:r>
              <a:rPr lang="en-US" sz="1800" dirty="0" err="1">
                <a:latin typeface="+mj-lt"/>
                <a:ea typeface="Calibri" panose="020F0502020204030204" pitchFamily="34" charset="0"/>
              </a:rPr>
              <a:t>tâm</a:t>
            </a:r>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r>
              <a:rPr lang="en-US" sz="1800" dirty="0" err="1">
                <a:latin typeface="+mj-lt"/>
                <a:ea typeface="Calibri" panose="020F0502020204030204" pitchFamily="34" charset="0"/>
              </a:rPr>
              <a:t>tạo</a:t>
            </a:r>
            <a:r>
              <a:rPr lang="en-US" sz="1800" dirty="0">
                <a:latin typeface="+mj-lt"/>
                <a:ea typeface="Calibri" panose="020F0502020204030204" pitchFamily="34" charset="0"/>
              </a:rPr>
              <a:t> </a:t>
            </a:r>
            <a:r>
              <a:rPr lang="en-US" sz="1800" dirty="0" err="1">
                <a:latin typeface="+mj-lt"/>
                <a:ea typeface="Calibri" panose="020F0502020204030204" pitchFamily="34" charset="0"/>
              </a:rPr>
              <a:t>cơ</a:t>
            </a:r>
            <a:r>
              <a:rPr lang="en-US" sz="1800" dirty="0">
                <a:latin typeface="+mj-lt"/>
                <a:ea typeface="Calibri" panose="020F0502020204030204" pitchFamily="34" charset="0"/>
              </a:rPr>
              <a:t> </a:t>
            </a:r>
            <a:r>
              <a:rPr lang="en-US" sz="1800" dirty="0" err="1">
                <a:latin typeface="+mj-lt"/>
                <a:ea typeface="Calibri" panose="020F0502020204030204" pitchFamily="34" charset="0"/>
              </a:rPr>
              <a:t>hội</a:t>
            </a:r>
            <a:r>
              <a:rPr lang="en-US" sz="1800" dirty="0">
                <a:latin typeface="+mj-lt"/>
                <a:ea typeface="Calibri" panose="020F0502020204030204" pitchFamily="34" charset="0"/>
              </a:rPr>
              <a:t> </a:t>
            </a:r>
            <a:r>
              <a:rPr lang="en-US" sz="1800" dirty="0" err="1">
                <a:latin typeface="+mj-lt"/>
                <a:ea typeface="Calibri" panose="020F0502020204030204" pitchFamily="34" charset="0"/>
              </a:rPr>
              <a:t>cho</a:t>
            </a:r>
            <a:r>
              <a:rPr lang="en-US" sz="1800" dirty="0">
                <a:latin typeface="+mj-lt"/>
                <a:ea typeface="Calibri" panose="020F0502020204030204" pitchFamily="34" charset="0"/>
              </a:rPr>
              <a:t> </a:t>
            </a:r>
            <a:r>
              <a:rPr lang="en-US" sz="1800" dirty="0" err="1">
                <a:latin typeface="+mj-lt"/>
                <a:ea typeface="Calibri" panose="020F0502020204030204" pitchFamily="34" charset="0"/>
              </a:rPr>
              <a:t>cấp</a:t>
            </a:r>
            <a:r>
              <a:rPr lang="en-US" sz="1800" dirty="0">
                <a:latin typeface="+mj-lt"/>
                <a:ea typeface="Calibri" panose="020F0502020204030204" pitchFamily="34" charset="0"/>
              </a:rPr>
              <a:t> </a:t>
            </a:r>
            <a:r>
              <a:rPr lang="en-US" sz="1800" dirty="0" err="1">
                <a:latin typeface="+mj-lt"/>
                <a:ea typeface="Calibri" panose="020F0502020204030204" pitchFamily="34" charset="0"/>
              </a:rPr>
              <a:t>dưới</a:t>
            </a:r>
            <a:r>
              <a:rPr lang="en-US" sz="1800" dirty="0">
                <a:latin typeface="+mj-lt"/>
                <a:ea typeface="Calibri" panose="020F0502020204030204" pitchFamily="34" charset="0"/>
              </a:rPr>
              <a:t> </a:t>
            </a:r>
            <a:r>
              <a:rPr lang="en-US" sz="1800" dirty="0" err="1">
                <a:latin typeface="+mj-lt"/>
                <a:ea typeface="Calibri" panose="020F0502020204030204" pitchFamily="34" charset="0"/>
              </a:rPr>
              <a:t>được</a:t>
            </a:r>
            <a:r>
              <a:rPr lang="en-US" sz="1800" dirty="0">
                <a:latin typeface="+mj-lt"/>
                <a:ea typeface="Calibri" panose="020F0502020204030204" pitchFamily="34" charset="0"/>
              </a:rPr>
              <a:t> </a:t>
            </a:r>
            <a:r>
              <a:rPr lang="en-US" sz="1800" dirty="0" err="1">
                <a:latin typeface="+mj-lt"/>
                <a:ea typeface="Calibri" panose="020F0502020204030204" pitchFamily="34" charset="0"/>
              </a:rPr>
              <a:t>đào</a:t>
            </a:r>
            <a:r>
              <a:rPr lang="en-US" sz="1800" dirty="0">
                <a:latin typeface="+mj-lt"/>
                <a:ea typeface="Calibri" panose="020F0502020204030204" pitchFamily="34" charset="0"/>
              </a:rPr>
              <a:t> </a:t>
            </a:r>
            <a:r>
              <a:rPr lang="en-US" sz="1800" dirty="0" err="1">
                <a:latin typeface="+mj-lt"/>
                <a:ea typeface="Calibri" panose="020F0502020204030204" pitchFamily="34" charset="0"/>
              </a:rPr>
              <a:t>tạo</a:t>
            </a:r>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r>
              <a:rPr lang="en-US" sz="1800" dirty="0" err="1">
                <a:latin typeface="+mj-lt"/>
                <a:ea typeface="Calibri" panose="020F0502020204030204" pitchFamily="34" charset="0"/>
              </a:rPr>
              <a:t>phát</a:t>
            </a:r>
            <a:r>
              <a:rPr lang="en-US" sz="1800" dirty="0">
                <a:latin typeface="+mj-lt"/>
                <a:ea typeface="Calibri" panose="020F0502020204030204" pitchFamily="34" charset="0"/>
              </a:rPr>
              <a:t> </a:t>
            </a:r>
            <a:r>
              <a:rPr lang="en-US" sz="1800" dirty="0" err="1">
                <a:latin typeface="+mj-lt"/>
                <a:ea typeface="Calibri" panose="020F0502020204030204" pitchFamily="34" charset="0"/>
              </a:rPr>
              <a:t>triển</a:t>
            </a:r>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lvl="0" indent="457200" algn="just">
              <a:spcAft>
                <a:spcPts val="600"/>
              </a:spcAft>
            </a:pP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h)</a:t>
            </a:r>
            <a:r>
              <a:rPr lang="en-US" sz="1800" dirty="0">
                <a:latin typeface="+mj-lt"/>
                <a:ea typeface="Calibri" panose="020F0502020204030204" pitchFamily="34" charset="0"/>
              </a:rPr>
              <a:t> Minh </a:t>
            </a:r>
            <a:r>
              <a:rPr lang="en-US" sz="1800" dirty="0" err="1">
                <a:latin typeface="+mj-lt"/>
                <a:ea typeface="Calibri" panose="020F0502020204030204" pitchFamily="34" charset="0"/>
              </a:rPr>
              <a:t>bạch</a:t>
            </a:r>
            <a:r>
              <a:rPr lang="en-US" sz="1800" dirty="0">
                <a:latin typeface="+mj-lt"/>
                <a:ea typeface="Calibri" panose="020F0502020204030204" pitchFamily="34" charset="0"/>
              </a:rPr>
              <a:t>, </a:t>
            </a:r>
            <a:r>
              <a:rPr lang="en-US" sz="1800" dirty="0" err="1">
                <a:latin typeface="+mj-lt"/>
                <a:ea typeface="Calibri" panose="020F0502020204030204" pitchFamily="34" charset="0"/>
              </a:rPr>
              <a:t>rõ</a:t>
            </a:r>
            <a:r>
              <a:rPr lang="en-US" sz="1800" dirty="0">
                <a:latin typeface="+mj-lt"/>
                <a:ea typeface="Calibri" panose="020F0502020204030204" pitchFamily="34" charset="0"/>
              </a:rPr>
              <a:t> </a:t>
            </a:r>
            <a:r>
              <a:rPr lang="en-US" sz="1800" dirty="0" err="1">
                <a:latin typeface="+mj-lt"/>
                <a:ea typeface="Calibri" panose="020F0502020204030204" pitchFamily="34" charset="0"/>
              </a:rPr>
              <a:t>ràng</a:t>
            </a:r>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r>
              <a:rPr lang="en-US" sz="1800" dirty="0" err="1">
                <a:latin typeface="+mj-lt"/>
                <a:ea typeface="Calibri" panose="020F0502020204030204" pitchFamily="34" charset="0"/>
              </a:rPr>
              <a:t>công</a:t>
            </a:r>
            <a:r>
              <a:rPr lang="en-US" sz="1800" dirty="0">
                <a:latin typeface="+mj-lt"/>
                <a:ea typeface="Calibri" panose="020F0502020204030204" pitchFamily="34" charset="0"/>
              </a:rPr>
              <a:t> </a:t>
            </a:r>
            <a:r>
              <a:rPr lang="en-US" sz="1800" dirty="0" err="1" smtClean="0">
                <a:latin typeface="+mj-lt"/>
                <a:ea typeface="Calibri" panose="020F0502020204030204" pitchFamily="34" charset="0"/>
              </a:rPr>
              <a:t>bằng</a:t>
            </a:r>
            <a:endPar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indent="457200" algn="just">
              <a:spcAft>
                <a:spcPts val="600"/>
              </a:spcAft>
            </a:pPr>
            <a:r>
              <a:rPr kumimoji="0" lang="en-US" sz="1800" b="0" i="0" u="none" strike="noStrike" kern="0" cap="none" spc="0" normalizeH="0" baseline="0" noProof="0" dirty="0" err="1"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i</a:t>
            </a: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Hành</a:t>
            </a:r>
            <a:r>
              <a:rPr lang="en-US" sz="1800" dirty="0">
                <a:latin typeface="+mj-lt"/>
                <a:ea typeface="Calibri" panose="020F0502020204030204" pitchFamily="34" charset="0"/>
                <a:cs typeface="Times New Roman" panose="02020603050405020304" pitchFamily="18" charset="0"/>
              </a:rPr>
              <a:t> vi, </a:t>
            </a:r>
            <a:r>
              <a:rPr lang="en-US" sz="1800" dirty="0" err="1">
                <a:latin typeface="+mj-lt"/>
                <a:ea typeface="Calibri" panose="020F0502020204030204" pitchFamily="34" charset="0"/>
                <a:cs typeface="Times New Roman" panose="02020603050405020304" pitchFamily="18" charset="0"/>
              </a:rPr>
              <a:t>cử</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chỉ</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thái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độ</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khi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giao</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tiếp</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với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cấp</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dưới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phải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tôn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trọng</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không</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dùng</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lời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lẽ</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thiếu</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lịch</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sự</a:t>
            </a:r>
            <a:r>
              <a:rPr lang="en-US" sz="1800" dirty="0">
                <a:latin typeface="+mj-lt"/>
                <a:ea typeface="Calibri" panose="020F0502020204030204" pitchFamily="34" charset="0"/>
                <a:cs typeface="Times New Roman" panose="02020603050405020304" pitchFamily="18" charset="0"/>
              </a:rPr>
              <a:t>. </a:t>
            </a:r>
          </a:p>
          <a:p>
            <a:pPr marL="0" marR="0" lvl="0" indent="45720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k</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Ứng</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xử</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đúng</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mực</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với</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cấp</a:t>
            </a:r>
            <a:r>
              <a:rPr lang="en-US" sz="1800" dirty="0">
                <a:latin typeface="+mj-lt"/>
                <a:ea typeface="Calibri" panose="020F0502020204030204" pitchFamily="34" charset="0"/>
                <a:cs typeface="Times New Roman" panose="02020603050405020304" pitchFamily="18" charset="0"/>
              </a:rPr>
              <a:t> </a:t>
            </a:r>
            <a:r>
              <a:rPr lang="en-US" sz="1800" dirty="0" err="1" smtClean="0">
                <a:latin typeface="+mj-lt"/>
                <a:ea typeface="Calibri" panose="020F0502020204030204" pitchFamily="34" charset="0"/>
                <a:cs typeface="Times New Roman" panose="02020603050405020304" pitchFamily="18" charset="0"/>
              </a:rPr>
              <a:t>dưới</a:t>
            </a: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phân</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biệt</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rạch</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ròi</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quan</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hệ</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công</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tư</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trong</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khi</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làm</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sym typeface="Arial"/>
              </a:rPr>
              <a:t>việc</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p>
        </p:txBody>
      </p:sp>
    </p:spTree>
    <p:extLst>
      <p:ext uri="{BB962C8B-B14F-4D97-AF65-F5344CB8AC3E}">
        <p14:creationId xmlns:p14="http://schemas.microsoft.com/office/powerpoint/2010/main" val="285417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7" name="Google Shape;297;p28"/>
          <p:cNvSpPr txBox="1">
            <a:spLocks noGrp="1"/>
          </p:cNvSpPr>
          <p:nvPr>
            <p:ph type="ctrTitle" idx="4294967295"/>
          </p:nvPr>
        </p:nvSpPr>
        <p:spPr>
          <a:xfrm>
            <a:off x="765375" y="309980"/>
            <a:ext cx="6626100" cy="89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smtClean="0">
                <a:solidFill>
                  <a:schemeClr val="accent4"/>
                </a:solidFill>
              </a:rPr>
              <a:t>Cơ sở pháp lý</a:t>
            </a:r>
            <a:endParaRPr sz="7200" dirty="0">
              <a:solidFill>
                <a:schemeClr val="accent4"/>
              </a:solidFill>
            </a:endParaRPr>
          </a:p>
        </p:txBody>
      </p:sp>
      <p:sp>
        <p:nvSpPr>
          <p:cNvPr id="308" name="Google Shape;308;p2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17" name="Google Shape;296;p28"/>
          <p:cNvSpPr txBox="1">
            <a:spLocks/>
          </p:cNvSpPr>
          <p:nvPr/>
        </p:nvSpPr>
        <p:spPr>
          <a:xfrm>
            <a:off x="864229" y="1277139"/>
            <a:ext cx="7955680" cy="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just">
              <a:buNone/>
            </a:pPr>
            <a:r>
              <a:rPr lang="en-US" sz="2400" b="1" dirty="0" smtClean="0">
                <a:latin typeface="+mn-lt"/>
                <a:ea typeface="Roboto Slab" panose="020B0604020202020204" charset="0"/>
              </a:rPr>
              <a:t>1. </a:t>
            </a:r>
            <a:r>
              <a:rPr lang="vi-VN" sz="2400" b="1" dirty="0" smtClean="0">
                <a:latin typeface="+mn-lt"/>
              </a:rPr>
              <a:t>T</a:t>
            </a:r>
            <a:r>
              <a:rPr lang="en-US" sz="2400" b="1" dirty="0" err="1" smtClean="0">
                <a:latin typeface="+mn-lt"/>
              </a:rPr>
              <a:t>hông</a:t>
            </a:r>
            <a:r>
              <a:rPr lang="en-US" sz="2400" b="1" dirty="0" smtClean="0">
                <a:latin typeface="+mn-lt"/>
              </a:rPr>
              <a:t> </a:t>
            </a:r>
            <a:r>
              <a:rPr lang="en-US" sz="2400" b="1" dirty="0" err="1" smtClean="0">
                <a:latin typeface="+mn-lt"/>
              </a:rPr>
              <a:t>tư</a:t>
            </a:r>
            <a:r>
              <a:rPr lang="en-US" sz="2400" b="1" dirty="0" smtClean="0">
                <a:latin typeface="+mn-lt"/>
              </a:rPr>
              <a:t> 07/2014/TT-BYT </a:t>
            </a:r>
            <a:r>
              <a:rPr lang="en-US" sz="2400" b="1" dirty="0" err="1" smtClean="0">
                <a:latin typeface="+mn-lt"/>
              </a:rPr>
              <a:t>ngày</a:t>
            </a:r>
            <a:r>
              <a:rPr lang="en-US" sz="2400" b="1" dirty="0" smtClean="0">
                <a:latin typeface="+mn-lt"/>
              </a:rPr>
              <a:t> 25/02/2014 </a:t>
            </a:r>
            <a:r>
              <a:rPr lang="en-US" sz="2400" b="1" dirty="0" err="1" smtClean="0">
                <a:latin typeface="+mn-lt"/>
              </a:rPr>
              <a:t>quy</a:t>
            </a:r>
            <a:r>
              <a:rPr lang="en-US" sz="2400" b="1" dirty="0" smtClean="0">
                <a:latin typeface="+mn-lt"/>
              </a:rPr>
              <a:t> </a:t>
            </a:r>
            <a:r>
              <a:rPr lang="en-US" sz="2400" b="1" dirty="0" err="1" smtClean="0">
                <a:latin typeface="+mn-lt"/>
              </a:rPr>
              <a:t>định</a:t>
            </a:r>
            <a:r>
              <a:rPr lang="en-US" sz="2400" b="1" dirty="0" smtClean="0">
                <a:latin typeface="+mn-lt"/>
              </a:rPr>
              <a:t> </a:t>
            </a:r>
            <a:r>
              <a:rPr lang="en-US" sz="2400" b="1" dirty="0" err="1" smtClean="0">
                <a:latin typeface="+mn-lt"/>
              </a:rPr>
              <a:t>về</a:t>
            </a:r>
            <a:r>
              <a:rPr lang="en-US" sz="2400" b="1" dirty="0" smtClean="0">
                <a:latin typeface="+mn-lt"/>
              </a:rPr>
              <a:t> </a:t>
            </a:r>
            <a:r>
              <a:rPr lang="en-US" sz="2400" b="1" dirty="0" err="1" smtClean="0">
                <a:latin typeface="+mn-lt"/>
              </a:rPr>
              <a:t>quy</a:t>
            </a:r>
            <a:r>
              <a:rPr lang="en-US" sz="2400" b="1" dirty="0" smtClean="0">
                <a:latin typeface="+mn-lt"/>
              </a:rPr>
              <a:t> </a:t>
            </a:r>
            <a:r>
              <a:rPr lang="en-US" sz="2400" b="1" dirty="0" err="1" smtClean="0">
                <a:latin typeface="+mn-lt"/>
              </a:rPr>
              <a:t>tắc</a:t>
            </a:r>
            <a:r>
              <a:rPr lang="en-US" sz="2400" b="1" dirty="0" smtClean="0">
                <a:latin typeface="+mn-lt"/>
              </a:rPr>
              <a:t> </a:t>
            </a:r>
            <a:r>
              <a:rPr lang="en-US" sz="2400" b="1" dirty="0" err="1" smtClean="0">
                <a:latin typeface="+mn-lt"/>
              </a:rPr>
              <a:t>ứng</a:t>
            </a:r>
            <a:r>
              <a:rPr lang="en-US" sz="2400" b="1" dirty="0" smtClean="0">
                <a:latin typeface="+mn-lt"/>
              </a:rPr>
              <a:t> </a:t>
            </a:r>
            <a:r>
              <a:rPr lang="en-US" sz="2400" b="1" dirty="0" err="1" smtClean="0">
                <a:latin typeface="+mn-lt"/>
              </a:rPr>
              <a:t>xử</a:t>
            </a:r>
            <a:r>
              <a:rPr lang="en-US" sz="2400" b="1" dirty="0" smtClean="0">
                <a:latin typeface="+mn-lt"/>
              </a:rPr>
              <a:t> </a:t>
            </a:r>
            <a:r>
              <a:rPr lang="en-US" sz="2400" b="1" dirty="0" err="1" smtClean="0">
                <a:latin typeface="+mn-lt"/>
              </a:rPr>
              <a:t>của</a:t>
            </a:r>
            <a:r>
              <a:rPr lang="en-US" sz="2400" b="1" dirty="0" smtClean="0">
                <a:latin typeface="+mn-lt"/>
              </a:rPr>
              <a:t> CC,VC,NLĐ </a:t>
            </a:r>
            <a:r>
              <a:rPr lang="en-US" sz="2400" b="1" dirty="0" err="1" smtClean="0">
                <a:latin typeface="+mn-lt"/>
              </a:rPr>
              <a:t>trong</a:t>
            </a:r>
            <a:r>
              <a:rPr lang="en-US" sz="2400" b="1" dirty="0" smtClean="0">
                <a:latin typeface="+mn-lt"/>
              </a:rPr>
              <a:t> CSYT</a:t>
            </a:r>
            <a:endParaRPr lang="en-US" sz="2400" b="1" dirty="0">
              <a:latin typeface="+mn-lt"/>
              <a:ea typeface="Roboto Slab" panose="020B0604020202020204" charset="0"/>
            </a:endParaRPr>
          </a:p>
        </p:txBody>
      </p:sp>
      <p:sp>
        <p:nvSpPr>
          <p:cNvPr id="8" name="Google Shape;296;p28"/>
          <p:cNvSpPr txBox="1">
            <a:spLocks/>
          </p:cNvSpPr>
          <p:nvPr/>
        </p:nvSpPr>
        <p:spPr>
          <a:xfrm>
            <a:off x="864229" y="2162512"/>
            <a:ext cx="7955680" cy="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just">
              <a:buNone/>
            </a:pPr>
            <a:r>
              <a:rPr lang="en-US" sz="2400" b="1" dirty="0" smtClean="0">
                <a:latin typeface="+mn-lt"/>
                <a:ea typeface="Roboto Slab" panose="020B0604020202020204" charset="0"/>
              </a:rPr>
              <a:t>2.</a:t>
            </a:r>
            <a:r>
              <a:rPr lang="vi-VN" sz="2400" dirty="0">
                <a:solidFill>
                  <a:srgbClr val="333333"/>
                </a:solidFill>
                <a:latin typeface="Arial" panose="020B0604020202020204" pitchFamily="34" charset="0"/>
              </a:rPr>
              <a:t> </a:t>
            </a:r>
            <a:r>
              <a:rPr lang="vi-VN" sz="2400" b="1" dirty="0">
                <a:solidFill>
                  <a:schemeClr val="tx1"/>
                </a:solidFill>
                <a:latin typeface="Arial" panose="020B0604020202020204" pitchFamily="34" charset="0"/>
              </a:rPr>
              <a:t>Quyết định số 67/2017/QĐ-UBND ban hành Quy định về Quy tắc ứng xử của cán bộ, công chức, viên chức và người lao động làm việc trong các cơ quan hành chính, đơn vị sự nghiệp công lập trên địa bàn thành phố Hồ Chí Minh</a:t>
            </a:r>
            <a:r>
              <a:rPr lang="en-US" sz="2400" b="1" dirty="0" smtClean="0">
                <a:solidFill>
                  <a:schemeClr val="tx1"/>
                </a:solidFill>
                <a:latin typeface="+mn-lt"/>
                <a:ea typeface="Roboto Slab" panose="020B0604020202020204" charset="0"/>
              </a:rPr>
              <a:t> </a:t>
            </a:r>
            <a:endParaRPr lang="en-US" sz="2400" b="1" dirty="0">
              <a:solidFill>
                <a:schemeClr val="tx1"/>
              </a:solidFill>
              <a:latin typeface="+mn-lt"/>
              <a:ea typeface="Roboto Slab" panose="020B0604020202020204" charset="0"/>
            </a:endParaRPr>
          </a:p>
        </p:txBody>
      </p:sp>
    </p:spTree>
    <p:extLst>
      <p:ext uri="{BB962C8B-B14F-4D97-AF65-F5344CB8AC3E}">
        <p14:creationId xmlns:p14="http://schemas.microsoft.com/office/powerpoint/2010/main" val="3580034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a:ln>
                  <a:noFill/>
                </a:ln>
                <a:solidFill>
                  <a:srgbClr val="FFFFFF"/>
                </a:solidFill>
                <a:effectLst/>
                <a:uLnTx/>
                <a:uFillTx/>
                <a:latin typeface="Roboto Slab"/>
                <a:ea typeface="Roboto Slab"/>
                <a:sym typeface="Roboto Slab"/>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800" b="0" i="0" u="none" strike="noStrike" kern="0" cap="none" spc="0" normalizeH="0" baseline="0" noProof="0">
              <a:ln>
                <a:noFill/>
              </a:ln>
              <a:solidFill>
                <a:srgbClr val="FFFFFF"/>
              </a:solidFill>
              <a:effectLst/>
              <a:uLnTx/>
              <a:uFillTx/>
              <a:latin typeface="Roboto Slab"/>
              <a:ea typeface="Roboto Slab"/>
              <a:sym typeface="Roboto Slab"/>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2009</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2014</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0" name="Rectangle 49"/>
          <p:cNvSpPr/>
          <p:nvPr/>
        </p:nvSpPr>
        <p:spPr>
          <a:xfrm>
            <a:off x="526976" y="768841"/>
            <a:ext cx="8356922" cy="3247043"/>
          </a:xfrm>
          <a:prstGeom prst="rect">
            <a:avLst/>
          </a:prstGeom>
        </p:spPr>
        <p:txBody>
          <a:bodyPr wrap="square">
            <a:spAutoFit/>
          </a:bodyPr>
          <a:lstStyle/>
          <a:p>
            <a:pPr marL="0" marR="0" lvl="0" indent="36576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sz="1800" b="1" dirty="0">
                <a:solidFill>
                  <a:srgbClr val="FF0000"/>
                </a:solidFill>
                <a:latin typeface="+mj-lt"/>
              </a:rPr>
              <a:t>3</a:t>
            </a:r>
            <a:r>
              <a:rPr kumimoji="0" lang="en-US" sz="1800" b="1" i="0" u="none" strike="noStrike" kern="0" cap="none" spc="0" normalizeH="0" baseline="0" noProof="0" dirty="0" smtClean="0">
                <a:ln>
                  <a:noFill/>
                </a:ln>
                <a:solidFill>
                  <a:srgbClr val="FF0000"/>
                </a:solidFill>
                <a:effectLst/>
                <a:uLnTx/>
                <a:uFillTx/>
                <a:latin typeface="+mj-lt"/>
                <a:sym typeface="Arial"/>
              </a:rPr>
              <a:t>.</a:t>
            </a: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Kỹ</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năng</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giao</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tiếp</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ứng</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xử</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18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với</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lang="en-US" sz="1800" noProof="0" dirty="0" err="1" smtClean="0">
                <a:latin typeface="+mj-lt"/>
                <a:ea typeface="Calibri" panose="020F0502020204030204" pitchFamily="34" charset="0"/>
              </a:rPr>
              <a:t>đồng</a:t>
            </a:r>
            <a:r>
              <a:rPr lang="en-US" sz="1800" noProof="0" dirty="0" smtClean="0">
                <a:latin typeface="+mj-lt"/>
                <a:ea typeface="Calibri" panose="020F0502020204030204" pitchFamily="34" charset="0"/>
              </a:rPr>
              <a:t> </a:t>
            </a:r>
            <a:r>
              <a:rPr lang="en-US" sz="1800" noProof="0" dirty="0" err="1" smtClean="0">
                <a:latin typeface="+mj-lt"/>
                <a:ea typeface="Calibri" panose="020F0502020204030204" pitchFamily="34" charset="0"/>
              </a:rPr>
              <a:t>nghiệp</a:t>
            </a: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endPar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endParaRPr>
          </a:p>
          <a:p>
            <a:pPr marL="0" marR="0" lvl="0" indent="45720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a:t>
            </a: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1800" b="0" i="0" u="none" strike="noStrike" kern="0" cap="none" spc="0" normalizeH="0" baseline="0" noProof="0" dirty="0" err="1" smtClean="0">
                <a:ln>
                  <a:noFill/>
                </a:ln>
                <a:solidFill>
                  <a:srgbClr val="000000"/>
                </a:solidFill>
                <a:effectLst/>
                <a:uLnTx/>
                <a:uFillTx/>
                <a:latin typeface="+mj-lt"/>
                <a:ea typeface="Calibri" panose="020F0502020204030204" pitchFamily="34" charset="0"/>
                <a:sym typeface="Arial"/>
              </a:rPr>
              <a:t>Tôn</a:t>
            </a:r>
            <a:r>
              <a:rPr kumimoji="0" lang="en-US" sz="1800" b="0" i="0" u="none" strike="noStrike" kern="0" cap="none" spc="0" normalizeH="0" noProof="0" dirty="0" smtClean="0">
                <a:ln>
                  <a:noFill/>
                </a:ln>
                <a:solidFill>
                  <a:srgbClr val="000000"/>
                </a:solidFill>
                <a:effectLst/>
                <a:uLnTx/>
                <a:uFillTx/>
                <a:latin typeface="+mj-lt"/>
                <a:ea typeface="Calibri" panose="020F0502020204030204" pitchFamily="34" charset="0"/>
                <a:sym typeface="Arial"/>
              </a:rPr>
              <a:t> </a:t>
            </a:r>
            <a:r>
              <a:rPr kumimoji="0" lang="en-US" sz="1800" b="0" i="0" u="none" strike="noStrike" kern="0" cap="none" spc="0" normalizeH="0" noProof="0" dirty="0" err="1" smtClean="0">
                <a:ln>
                  <a:noFill/>
                </a:ln>
                <a:solidFill>
                  <a:srgbClr val="000000"/>
                </a:solidFill>
                <a:effectLst/>
                <a:uLnTx/>
                <a:uFillTx/>
                <a:latin typeface="+mj-lt"/>
                <a:ea typeface="Calibri" panose="020F0502020204030204" pitchFamily="34" charset="0"/>
                <a:sym typeface="Arial"/>
              </a:rPr>
              <a:t>trọng</a:t>
            </a:r>
            <a:r>
              <a:rPr kumimoji="0" lang="en-US" sz="1800" b="0" i="0" u="none" strike="noStrike" kern="0" cap="none" spc="0" normalizeH="0" noProof="0" dirty="0" smtClean="0">
                <a:ln>
                  <a:noFill/>
                </a:ln>
                <a:solidFill>
                  <a:srgbClr val="000000"/>
                </a:solidFill>
                <a:effectLst/>
                <a:uLnTx/>
                <a:uFillTx/>
                <a:latin typeface="+mj-lt"/>
                <a:ea typeface="Calibri" panose="020F0502020204030204" pitchFamily="34" charset="0"/>
                <a:sym typeface="Arial"/>
              </a:rPr>
              <a:t> </a:t>
            </a:r>
            <a:r>
              <a:rPr kumimoji="0" lang="en-US" sz="1800" b="0" i="0" u="none" strike="noStrike" kern="0" cap="none" spc="0" normalizeH="0" noProof="0" dirty="0" err="1" smtClean="0">
                <a:ln>
                  <a:noFill/>
                </a:ln>
                <a:solidFill>
                  <a:srgbClr val="000000"/>
                </a:solidFill>
                <a:effectLst/>
                <a:uLnTx/>
                <a:uFillTx/>
                <a:latin typeface="+mj-lt"/>
                <a:ea typeface="Calibri" panose="020F0502020204030204" pitchFamily="34" charset="0"/>
                <a:sym typeface="Arial"/>
              </a:rPr>
              <a:t>đồng</a:t>
            </a:r>
            <a:r>
              <a:rPr kumimoji="0" lang="en-US" sz="1800" b="0" i="0" u="none" strike="noStrike" kern="0" cap="none" spc="0" normalizeH="0" noProof="0" dirty="0" smtClean="0">
                <a:ln>
                  <a:noFill/>
                </a:ln>
                <a:solidFill>
                  <a:srgbClr val="000000"/>
                </a:solidFill>
                <a:effectLst/>
                <a:uLnTx/>
                <a:uFillTx/>
                <a:latin typeface="+mj-lt"/>
                <a:ea typeface="Calibri" panose="020F0502020204030204" pitchFamily="34" charset="0"/>
                <a:sym typeface="Arial"/>
              </a:rPr>
              <a:t> </a:t>
            </a:r>
            <a:r>
              <a:rPr kumimoji="0" lang="en-US" sz="1800" b="0" i="0" u="none" strike="noStrike" kern="0" cap="none" spc="0" normalizeH="0" noProof="0" dirty="0" err="1" smtClean="0">
                <a:ln>
                  <a:noFill/>
                </a:ln>
                <a:solidFill>
                  <a:srgbClr val="000000"/>
                </a:solidFill>
                <a:effectLst/>
                <a:uLnTx/>
                <a:uFillTx/>
                <a:latin typeface="+mj-lt"/>
                <a:ea typeface="Calibri" panose="020F0502020204030204" pitchFamily="34" charset="0"/>
                <a:sym typeface="Arial"/>
              </a:rPr>
              <a:t>nghiệp</a:t>
            </a: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p>
          <a:p>
            <a:pPr lvl="0" indent="457200" algn="just">
              <a:spcAft>
                <a:spcPts val="600"/>
              </a:spcAft>
            </a:pP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b)</a:t>
            </a:r>
            <a:r>
              <a:rPr lang="en-US" sz="1800" dirty="0">
                <a:latin typeface="+mj-lt"/>
                <a:ea typeface="Calibri" panose="020F0502020204030204" pitchFamily="34" charset="0"/>
              </a:rPr>
              <a:t> </a:t>
            </a:r>
            <a:r>
              <a:rPr lang="en-US" sz="1800" dirty="0" err="1">
                <a:latin typeface="+mj-lt"/>
                <a:ea typeface="Calibri" panose="020F0502020204030204" pitchFamily="34" charset="0"/>
              </a:rPr>
              <a:t>Hiểu</a:t>
            </a:r>
            <a:r>
              <a:rPr lang="en-US" sz="1800" dirty="0">
                <a:latin typeface="+mj-lt"/>
                <a:ea typeface="Calibri" panose="020F0502020204030204" pitchFamily="34" charset="0"/>
              </a:rPr>
              <a:t> </a:t>
            </a:r>
            <a:r>
              <a:rPr lang="en-US" sz="1800" dirty="0" err="1">
                <a:latin typeface="+mj-lt"/>
                <a:ea typeface="Calibri" panose="020F0502020204030204" pitchFamily="34" charset="0"/>
              </a:rPr>
              <a:t>biết</a:t>
            </a:r>
            <a:r>
              <a:rPr lang="en-US" sz="1800" dirty="0">
                <a:latin typeface="+mj-lt"/>
                <a:ea typeface="Calibri" panose="020F0502020204030204" pitchFamily="34" charset="0"/>
              </a:rPr>
              <a:t> </a:t>
            </a:r>
            <a:r>
              <a:rPr lang="en-US" sz="1800" dirty="0" err="1">
                <a:latin typeface="+mj-lt"/>
                <a:ea typeface="Calibri" panose="020F0502020204030204" pitchFamily="34" charset="0"/>
              </a:rPr>
              <a:t>chức</a:t>
            </a:r>
            <a:r>
              <a:rPr lang="en-US" sz="1800" dirty="0">
                <a:latin typeface="+mj-lt"/>
                <a:ea typeface="Calibri" panose="020F0502020204030204" pitchFamily="34" charset="0"/>
              </a:rPr>
              <a:t> </a:t>
            </a:r>
            <a:r>
              <a:rPr lang="en-US" sz="1800" dirty="0" err="1">
                <a:latin typeface="+mj-lt"/>
                <a:ea typeface="Calibri" panose="020F0502020204030204" pitchFamily="34" charset="0"/>
              </a:rPr>
              <a:t>trách</a:t>
            </a:r>
            <a:r>
              <a:rPr lang="en-US" sz="1800" dirty="0">
                <a:latin typeface="+mj-lt"/>
                <a:ea typeface="Calibri" panose="020F0502020204030204" pitchFamily="34" charset="0"/>
              </a:rPr>
              <a:t>, </a:t>
            </a:r>
            <a:r>
              <a:rPr lang="en-US" sz="1800" dirty="0" err="1">
                <a:latin typeface="+mj-lt"/>
                <a:ea typeface="Calibri" panose="020F0502020204030204" pitchFamily="34" charset="0"/>
              </a:rPr>
              <a:t>nhiệm</a:t>
            </a:r>
            <a:r>
              <a:rPr lang="en-US" sz="1800" dirty="0">
                <a:latin typeface="+mj-lt"/>
                <a:ea typeface="Calibri" panose="020F0502020204030204" pitchFamily="34" charset="0"/>
              </a:rPr>
              <a:t> </a:t>
            </a:r>
            <a:r>
              <a:rPr lang="en-US" sz="1800" dirty="0" err="1">
                <a:latin typeface="+mj-lt"/>
                <a:ea typeface="Calibri" panose="020F0502020204030204" pitchFamily="34" charset="0"/>
              </a:rPr>
              <a:t>vụ</a:t>
            </a:r>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r>
              <a:rPr lang="en-US" sz="1800" dirty="0" err="1">
                <a:latin typeface="+mj-lt"/>
                <a:ea typeface="Calibri" panose="020F0502020204030204" pitchFamily="34" charset="0"/>
              </a:rPr>
              <a:t>mối</a:t>
            </a:r>
            <a:r>
              <a:rPr lang="en-US" sz="1800" dirty="0">
                <a:latin typeface="+mj-lt"/>
                <a:ea typeface="Calibri" panose="020F0502020204030204" pitchFamily="34" charset="0"/>
              </a:rPr>
              <a:t> </a:t>
            </a:r>
            <a:r>
              <a:rPr lang="en-US" sz="1800" dirty="0" err="1">
                <a:latin typeface="+mj-lt"/>
                <a:ea typeface="Calibri" panose="020F0502020204030204" pitchFamily="34" charset="0"/>
              </a:rPr>
              <a:t>quan</a:t>
            </a:r>
            <a:r>
              <a:rPr lang="en-US" sz="1800" dirty="0">
                <a:latin typeface="+mj-lt"/>
                <a:ea typeface="Calibri" panose="020F0502020204030204" pitchFamily="34" charset="0"/>
              </a:rPr>
              <a:t> </a:t>
            </a:r>
            <a:r>
              <a:rPr lang="en-US" sz="1800" dirty="0" err="1">
                <a:latin typeface="+mj-lt"/>
                <a:ea typeface="Calibri" panose="020F0502020204030204" pitchFamily="34" charset="0"/>
              </a:rPr>
              <a:t>hệ</a:t>
            </a:r>
            <a:r>
              <a:rPr lang="en-US" sz="1800" dirty="0">
                <a:latin typeface="+mj-lt"/>
                <a:ea typeface="Calibri" panose="020F0502020204030204" pitchFamily="34" charset="0"/>
              </a:rPr>
              <a:t> </a:t>
            </a:r>
            <a:r>
              <a:rPr lang="en-US" sz="1800" dirty="0" err="1">
                <a:latin typeface="+mj-lt"/>
                <a:ea typeface="Calibri" panose="020F0502020204030204" pitchFamily="34" charset="0"/>
              </a:rPr>
              <a:t>với</a:t>
            </a:r>
            <a:r>
              <a:rPr lang="en-US" sz="1800" dirty="0">
                <a:latin typeface="+mj-lt"/>
                <a:ea typeface="Calibri" panose="020F0502020204030204" pitchFamily="34" charset="0"/>
              </a:rPr>
              <a:t> </a:t>
            </a:r>
            <a:r>
              <a:rPr lang="en-US" sz="1800" dirty="0" err="1">
                <a:latin typeface="+mj-lt"/>
                <a:ea typeface="Calibri" panose="020F0502020204030204" pitchFamily="34" charset="0"/>
              </a:rPr>
              <a:t>các</a:t>
            </a:r>
            <a:r>
              <a:rPr lang="en-US" sz="1800" dirty="0">
                <a:latin typeface="+mj-lt"/>
                <a:ea typeface="Calibri" panose="020F0502020204030204" pitchFamily="34" charset="0"/>
              </a:rPr>
              <a:t> </a:t>
            </a:r>
            <a:r>
              <a:rPr lang="en-US" sz="1800" dirty="0" err="1">
                <a:latin typeface="+mj-lt"/>
                <a:ea typeface="Calibri" panose="020F0502020204030204" pitchFamily="34" charset="0"/>
              </a:rPr>
              <a:t>đồng</a:t>
            </a:r>
            <a:r>
              <a:rPr lang="en-US" sz="1800" dirty="0">
                <a:latin typeface="+mj-lt"/>
                <a:ea typeface="Calibri" panose="020F0502020204030204" pitchFamily="34" charset="0"/>
              </a:rPr>
              <a:t> </a:t>
            </a:r>
            <a:r>
              <a:rPr lang="en-US" sz="1800" dirty="0" err="1">
                <a:latin typeface="+mj-lt"/>
                <a:ea typeface="Calibri" panose="020F0502020204030204" pitchFamily="34" charset="0"/>
              </a:rPr>
              <a:t>nghiệp</a:t>
            </a:r>
            <a:r>
              <a:rPr lang="en-US" sz="1800" dirty="0">
                <a:latin typeface="+mj-lt"/>
                <a:ea typeface="Calibri" panose="020F0502020204030204" pitchFamily="34" charset="0"/>
              </a:rPr>
              <a:t> </a:t>
            </a:r>
            <a:r>
              <a:rPr lang="en-US" sz="1800" dirty="0" err="1">
                <a:latin typeface="+mj-lt"/>
                <a:ea typeface="Calibri" panose="020F0502020204030204" pitchFamily="34" charset="0"/>
              </a:rPr>
              <a:t>để</a:t>
            </a:r>
            <a:r>
              <a:rPr lang="en-US" sz="1800" dirty="0">
                <a:latin typeface="+mj-lt"/>
                <a:ea typeface="Calibri" panose="020F0502020204030204" pitchFamily="34" charset="0"/>
              </a:rPr>
              <a:t> </a:t>
            </a:r>
            <a:r>
              <a:rPr lang="en-US" sz="1800" dirty="0" err="1">
                <a:latin typeface="+mj-lt"/>
                <a:ea typeface="Calibri" panose="020F0502020204030204" pitchFamily="34" charset="0"/>
              </a:rPr>
              <a:t>cùng</a:t>
            </a:r>
            <a:r>
              <a:rPr lang="en-US" sz="1800" dirty="0">
                <a:latin typeface="+mj-lt"/>
                <a:ea typeface="Calibri" panose="020F0502020204030204" pitchFamily="34" charset="0"/>
              </a:rPr>
              <a:t> </a:t>
            </a:r>
            <a:r>
              <a:rPr lang="en-US" sz="1800" dirty="0" err="1">
                <a:latin typeface="+mj-lt"/>
                <a:ea typeface="Calibri" panose="020F0502020204030204" pitchFamily="34" charset="0"/>
              </a:rPr>
              <a:t>nhau</a:t>
            </a:r>
            <a:r>
              <a:rPr lang="en-US" sz="1800" dirty="0">
                <a:latin typeface="+mj-lt"/>
                <a:ea typeface="Calibri" panose="020F0502020204030204" pitchFamily="34" charset="0"/>
              </a:rPr>
              <a:t> </a:t>
            </a:r>
            <a:r>
              <a:rPr lang="en-US" sz="1800" dirty="0" err="1">
                <a:latin typeface="+mj-lt"/>
                <a:ea typeface="Calibri" panose="020F0502020204030204" pitchFamily="34" charset="0"/>
              </a:rPr>
              <a:t>hoàn</a:t>
            </a:r>
            <a:r>
              <a:rPr lang="en-US" sz="1800" dirty="0">
                <a:latin typeface="+mj-lt"/>
                <a:ea typeface="Calibri" panose="020F0502020204030204" pitchFamily="34" charset="0"/>
              </a:rPr>
              <a:t> </a:t>
            </a:r>
            <a:r>
              <a:rPr lang="en-US" sz="1800" dirty="0" err="1">
                <a:latin typeface="+mj-lt"/>
                <a:ea typeface="Calibri" panose="020F0502020204030204" pitchFamily="34" charset="0"/>
              </a:rPr>
              <a:t>thành</a:t>
            </a:r>
            <a:r>
              <a:rPr lang="en-US" sz="1800" dirty="0">
                <a:latin typeface="+mj-lt"/>
                <a:ea typeface="Calibri" panose="020F0502020204030204" pitchFamily="34" charset="0"/>
              </a:rPr>
              <a:t> </a:t>
            </a:r>
            <a:r>
              <a:rPr lang="en-US" sz="1800" dirty="0" err="1">
                <a:latin typeface="+mj-lt"/>
                <a:ea typeface="Calibri" panose="020F0502020204030204" pitchFamily="34" charset="0"/>
              </a:rPr>
              <a:t>nhiệm</a:t>
            </a:r>
            <a:r>
              <a:rPr lang="en-US" sz="1800" dirty="0">
                <a:latin typeface="+mj-lt"/>
                <a:ea typeface="Calibri" panose="020F0502020204030204" pitchFamily="34" charset="0"/>
              </a:rPr>
              <a:t> </a:t>
            </a:r>
            <a:r>
              <a:rPr lang="en-US" sz="1800" dirty="0" err="1">
                <a:latin typeface="+mj-lt"/>
                <a:ea typeface="Calibri" panose="020F0502020204030204" pitchFamily="34" charset="0"/>
              </a:rPr>
              <a:t>vụ</a:t>
            </a: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p>
          <a:p>
            <a:pPr lvl="0" indent="457200" algn="just">
              <a:spcAft>
                <a:spcPts val="600"/>
              </a:spcAft>
            </a:pP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c)</a:t>
            </a:r>
            <a:r>
              <a:rPr lang="en-US" sz="1800" dirty="0">
                <a:latin typeface="+mj-lt"/>
                <a:ea typeface="Calibri" panose="020F0502020204030204" pitchFamily="34" charset="0"/>
              </a:rPr>
              <a:t> </a:t>
            </a:r>
            <a:r>
              <a:rPr lang="en-US" sz="1800" dirty="0" err="1">
                <a:latin typeface="+mj-lt"/>
                <a:ea typeface="Calibri" panose="020F0502020204030204" pitchFamily="34" charset="0"/>
              </a:rPr>
              <a:t>Tương</a:t>
            </a:r>
            <a:r>
              <a:rPr lang="en-US" sz="1800" dirty="0">
                <a:latin typeface="+mj-lt"/>
                <a:ea typeface="Calibri" panose="020F0502020204030204" pitchFamily="34" charset="0"/>
              </a:rPr>
              <a:t> </a:t>
            </a:r>
            <a:r>
              <a:rPr lang="en-US" sz="1800" dirty="0" err="1">
                <a:latin typeface="+mj-lt"/>
                <a:ea typeface="Calibri" panose="020F0502020204030204" pitchFamily="34" charset="0"/>
              </a:rPr>
              <a:t>trợ</a:t>
            </a:r>
            <a:r>
              <a:rPr lang="en-US" sz="1800" dirty="0">
                <a:latin typeface="+mj-lt"/>
                <a:ea typeface="Calibri" panose="020F0502020204030204" pitchFamily="34" charset="0"/>
              </a:rPr>
              <a:t>, </a:t>
            </a:r>
            <a:r>
              <a:rPr lang="en-US" sz="1800" dirty="0" err="1">
                <a:latin typeface="+mj-lt"/>
                <a:ea typeface="Calibri" panose="020F0502020204030204" pitchFamily="34" charset="0"/>
              </a:rPr>
              <a:t>hợp</a:t>
            </a:r>
            <a:r>
              <a:rPr lang="en-US" sz="1800" dirty="0">
                <a:latin typeface="+mj-lt"/>
                <a:ea typeface="Calibri" panose="020F0502020204030204" pitchFamily="34" charset="0"/>
              </a:rPr>
              <a:t> </a:t>
            </a:r>
            <a:r>
              <a:rPr lang="en-US" sz="1800" dirty="0" err="1">
                <a:latin typeface="+mj-lt"/>
                <a:ea typeface="Calibri" panose="020F0502020204030204" pitchFamily="34" charset="0"/>
              </a:rPr>
              <a:t>tác</a:t>
            </a:r>
            <a:r>
              <a:rPr lang="en-US" sz="1800" dirty="0">
                <a:latin typeface="+mj-lt"/>
                <a:ea typeface="Calibri" panose="020F0502020204030204" pitchFamily="34" charset="0"/>
              </a:rPr>
              <a:t>, </a:t>
            </a:r>
            <a:r>
              <a:rPr lang="en-US" sz="1800" dirty="0" err="1">
                <a:latin typeface="+mj-lt"/>
                <a:ea typeface="Calibri" panose="020F0502020204030204" pitchFamily="34" charset="0"/>
              </a:rPr>
              <a:t>giúp</a:t>
            </a:r>
            <a:r>
              <a:rPr lang="en-US" sz="1800" dirty="0">
                <a:latin typeface="+mj-lt"/>
                <a:ea typeface="Calibri" panose="020F0502020204030204" pitchFamily="34" charset="0"/>
              </a:rPr>
              <a:t> </a:t>
            </a:r>
            <a:r>
              <a:rPr lang="en-US" sz="1800" dirty="0" err="1">
                <a:latin typeface="+mj-lt"/>
                <a:ea typeface="Calibri" panose="020F0502020204030204" pitchFamily="34" charset="0"/>
              </a:rPr>
              <a:t>đỡ</a:t>
            </a:r>
            <a:r>
              <a:rPr lang="en-US" sz="1800" dirty="0">
                <a:latin typeface="+mj-lt"/>
                <a:ea typeface="Calibri" panose="020F0502020204030204" pitchFamily="34" charset="0"/>
              </a:rPr>
              <a:t> </a:t>
            </a:r>
            <a:r>
              <a:rPr lang="en-US" sz="1800" dirty="0" err="1">
                <a:latin typeface="+mj-lt"/>
                <a:ea typeface="Calibri" panose="020F0502020204030204" pitchFamily="34" charset="0"/>
              </a:rPr>
              <a:t>đồng</a:t>
            </a:r>
            <a:r>
              <a:rPr lang="en-US" sz="1800" dirty="0">
                <a:latin typeface="+mj-lt"/>
                <a:ea typeface="Calibri" panose="020F0502020204030204" pitchFamily="34" charset="0"/>
              </a:rPr>
              <a:t> </a:t>
            </a:r>
            <a:r>
              <a:rPr lang="en-US" sz="1800" dirty="0" err="1">
                <a:latin typeface="+mj-lt"/>
                <a:ea typeface="Calibri" panose="020F0502020204030204" pitchFamily="34" charset="0"/>
              </a:rPr>
              <a:t>nghiệp</a:t>
            </a:r>
            <a:r>
              <a:rPr lang="en-US" sz="1800" dirty="0">
                <a:latin typeface="+mj-lt"/>
                <a:ea typeface="Calibri" panose="020F0502020204030204" pitchFamily="34" charset="0"/>
              </a:rPr>
              <a:t> </a:t>
            </a:r>
            <a:r>
              <a:rPr lang="en-US" sz="1800" dirty="0" err="1">
                <a:latin typeface="+mj-lt"/>
                <a:ea typeface="Calibri" panose="020F0502020204030204" pitchFamily="34" charset="0"/>
              </a:rPr>
              <a:t>trong</a:t>
            </a:r>
            <a:r>
              <a:rPr lang="en-US" sz="1800" dirty="0">
                <a:latin typeface="+mj-lt"/>
                <a:ea typeface="Calibri" panose="020F0502020204030204" pitchFamily="34" charset="0"/>
              </a:rPr>
              <a:t> </a:t>
            </a:r>
            <a:r>
              <a:rPr lang="en-US" sz="1800" dirty="0" err="1">
                <a:latin typeface="+mj-lt"/>
                <a:ea typeface="Calibri" panose="020F0502020204030204" pitchFamily="34" charset="0"/>
              </a:rPr>
              <a:t>công</a:t>
            </a:r>
            <a:r>
              <a:rPr lang="en-US" sz="1800" dirty="0">
                <a:latin typeface="+mj-lt"/>
                <a:ea typeface="Calibri" panose="020F0502020204030204" pitchFamily="34" charset="0"/>
              </a:rPr>
              <a:t> </a:t>
            </a:r>
            <a:r>
              <a:rPr lang="en-US" sz="1800" dirty="0" err="1">
                <a:latin typeface="+mj-lt"/>
                <a:ea typeface="Calibri" panose="020F0502020204030204" pitchFamily="34" charset="0"/>
              </a:rPr>
              <a:t>việc</a:t>
            </a:r>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r>
              <a:rPr lang="en-US" sz="1800" dirty="0" err="1">
                <a:latin typeface="+mj-lt"/>
                <a:ea typeface="Calibri" panose="020F0502020204030204" pitchFamily="34" charset="0"/>
              </a:rPr>
              <a:t>cuộc</a:t>
            </a:r>
            <a:r>
              <a:rPr lang="en-US" sz="1800" dirty="0">
                <a:latin typeface="+mj-lt"/>
                <a:ea typeface="Calibri" panose="020F0502020204030204" pitchFamily="34" charset="0"/>
              </a:rPr>
              <a:t> </a:t>
            </a:r>
            <a:r>
              <a:rPr lang="en-US" sz="1800" dirty="0" err="1" smtClean="0">
                <a:latin typeface="+mj-lt"/>
                <a:ea typeface="Calibri" panose="020F0502020204030204" pitchFamily="34" charset="0"/>
              </a:rPr>
              <a:t>sống</a:t>
            </a:r>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lvl="0" indent="457200" algn="just">
              <a:spcAft>
                <a:spcPts val="600"/>
              </a:spcAft>
            </a:pPr>
            <a:r>
              <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d</a:t>
            </a: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r>
              <a:rPr lang="en-US" sz="1800" dirty="0">
                <a:latin typeface="+mj-lt"/>
                <a:ea typeface="Calibri" panose="020F0502020204030204" pitchFamily="34" charset="0"/>
              </a:rPr>
              <a:t> </a:t>
            </a:r>
            <a:r>
              <a:rPr lang="en-US" sz="1800" dirty="0" err="1">
                <a:latin typeface="+mj-lt"/>
                <a:ea typeface="Calibri" panose="020F0502020204030204" pitchFamily="34" charset="0"/>
              </a:rPr>
              <a:t>Phân</a:t>
            </a:r>
            <a:r>
              <a:rPr lang="en-US" sz="1800" dirty="0">
                <a:latin typeface="+mj-lt"/>
                <a:ea typeface="Calibri" panose="020F0502020204030204" pitchFamily="34" charset="0"/>
              </a:rPr>
              <a:t> </a:t>
            </a:r>
            <a:r>
              <a:rPr lang="en-US" sz="1800" dirty="0" err="1">
                <a:latin typeface="+mj-lt"/>
                <a:ea typeface="Calibri" panose="020F0502020204030204" pitchFamily="34" charset="0"/>
              </a:rPr>
              <a:t>biệt</a:t>
            </a:r>
            <a:r>
              <a:rPr lang="en-US" sz="1800" dirty="0">
                <a:latin typeface="+mj-lt"/>
                <a:ea typeface="Calibri" panose="020F0502020204030204" pitchFamily="34" charset="0"/>
              </a:rPr>
              <a:t> </a:t>
            </a:r>
            <a:r>
              <a:rPr lang="en-US" sz="1800" dirty="0" err="1">
                <a:latin typeface="+mj-lt"/>
                <a:ea typeface="Calibri" panose="020F0502020204030204" pitchFamily="34" charset="0"/>
              </a:rPr>
              <a:t>rõ</a:t>
            </a:r>
            <a:r>
              <a:rPr lang="en-US" sz="1800" dirty="0">
                <a:latin typeface="+mj-lt"/>
                <a:ea typeface="Calibri" panose="020F0502020204030204" pitchFamily="34" charset="0"/>
              </a:rPr>
              <a:t> </a:t>
            </a:r>
            <a:r>
              <a:rPr lang="en-US" sz="1800" dirty="0" err="1">
                <a:latin typeface="+mj-lt"/>
                <a:ea typeface="Calibri" panose="020F0502020204030204" pitchFamily="34" charset="0"/>
              </a:rPr>
              <a:t>việc</a:t>
            </a:r>
            <a:r>
              <a:rPr lang="en-US" sz="1800" dirty="0">
                <a:latin typeface="+mj-lt"/>
                <a:ea typeface="Calibri" panose="020F0502020204030204" pitchFamily="34" charset="0"/>
              </a:rPr>
              <a:t> </a:t>
            </a:r>
            <a:r>
              <a:rPr lang="en-US" sz="1800" dirty="0" err="1">
                <a:latin typeface="+mj-lt"/>
                <a:ea typeface="Calibri" panose="020F0502020204030204" pitchFamily="34" charset="0"/>
              </a:rPr>
              <a:t>công</a:t>
            </a:r>
            <a:r>
              <a:rPr lang="en-US" sz="1800" dirty="0">
                <a:latin typeface="+mj-lt"/>
                <a:ea typeface="Calibri" panose="020F0502020204030204" pitchFamily="34" charset="0"/>
              </a:rPr>
              <a:t>, </a:t>
            </a:r>
            <a:r>
              <a:rPr lang="en-US" sz="1800" dirty="0" err="1">
                <a:latin typeface="+mj-lt"/>
                <a:ea typeface="Calibri" panose="020F0502020204030204" pitchFamily="34" charset="0"/>
              </a:rPr>
              <a:t>việc</a:t>
            </a:r>
            <a:r>
              <a:rPr lang="en-US" sz="1800" dirty="0">
                <a:latin typeface="+mj-lt"/>
                <a:ea typeface="Calibri" panose="020F0502020204030204" pitchFamily="34" charset="0"/>
              </a:rPr>
              <a:t> </a:t>
            </a:r>
            <a:r>
              <a:rPr lang="en-US" sz="1800" dirty="0" err="1">
                <a:latin typeface="+mj-lt"/>
                <a:ea typeface="Calibri" panose="020F0502020204030204" pitchFamily="34" charset="0"/>
              </a:rPr>
              <a:t>tư</a:t>
            </a:r>
            <a:r>
              <a:rPr lang="en-US" sz="1800" dirty="0">
                <a:latin typeface="+mj-lt"/>
                <a:ea typeface="Calibri" panose="020F0502020204030204" pitchFamily="34" charset="0"/>
              </a:rPr>
              <a:t> </a:t>
            </a:r>
            <a:r>
              <a:rPr lang="en-US" sz="1800" dirty="0" err="1">
                <a:latin typeface="+mj-lt"/>
                <a:ea typeface="Calibri" panose="020F0502020204030204" pitchFamily="34" charset="0"/>
              </a:rPr>
              <a:t>trong</a:t>
            </a:r>
            <a:r>
              <a:rPr lang="en-US" sz="1800" dirty="0">
                <a:latin typeface="+mj-lt"/>
                <a:ea typeface="Calibri" panose="020F0502020204030204" pitchFamily="34" charset="0"/>
              </a:rPr>
              <a:t> </a:t>
            </a:r>
            <a:r>
              <a:rPr lang="en-US" sz="1800" dirty="0" err="1">
                <a:latin typeface="+mj-lt"/>
                <a:ea typeface="Calibri" panose="020F0502020204030204" pitchFamily="34" charset="0"/>
              </a:rPr>
              <a:t>quan</a:t>
            </a:r>
            <a:r>
              <a:rPr lang="en-US" sz="1800" dirty="0">
                <a:latin typeface="+mj-lt"/>
                <a:ea typeface="Calibri" panose="020F0502020204030204" pitchFamily="34" charset="0"/>
              </a:rPr>
              <a:t> </a:t>
            </a:r>
            <a:r>
              <a:rPr lang="en-US" sz="1800" dirty="0" err="1">
                <a:latin typeface="+mj-lt"/>
                <a:ea typeface="Calibri" panose="020F0502020204030204" pitchFamily="34" charset="0"/>
              </a:rPr>
              <a:t>hệ</a:t>
            </a:r>
            <a:r>
              <a:rPr lang="en-US" sz="1800" dirty="0">
                <a:latin typeface="+mj-lt"/>
                <a:ea typeface="Calibri" panose="020F0502020204030204" pitchFamily="34" charset="0"/>
              </a:rPr>
              <a:t> </a:t>
            </a:r>
            <a:r>
              <a:rPr lang="en-US" sz="1800" dirty="0" err="1">
                <a:latin typeface="+mj-lt"/>
                <a:ea typeface="Calibri" panose="020F0502020204030204" pitchFamily="34" charset="0"/>
              </a:rPr>
              <a:t>với</a:t>
            </a:r>
            <a:r>
              <a:rPr lang="en-US" sz="1800" dirty="0">
                <a:latin typeface="+mj-lt"/>
                <a:ea typeface="Calibri" panose="020F0502020204030204" pitchFamily="34" charset="0"/>
              </a:rPr>
              <a:t> </a:t>
            </a:r>
            <a:r>
              <a:rPr lang="en-US" sz="1800" dirty="0" err="1">
                <a:latin typeface="+mj-lt"/>
                <a:ea typeface="Calibri" panose="020F0502020204030204" pitchFamily="34" charset="0"/>
              </a:rPr>
              <a:t>đồng</a:t>
            </a:r>
            <a:r>
              <a:rPr lang="en-US" sz="1800" dirty="0">
                <a:latin typeface="+mj-lt"/>
                <a:ea typeface="Calibri" panose="020F0502020204030204" pitchFamily="34" charset="0"/>
              </a:rPr>
              <a:t> </a:t>
            </a:r>
            <a:r>
              <a:rPr lang="en-US" sz="1800" dirty="0" err="1" smtClean="0">
                <a:latin typeface="+mj-lt"/>
                <a:ea typeface="Calibri" panose="020F0502020204030204" pitchFamily="34" charset="0"/>
              </a:rPr>
              <a:t>nghiệp</a:t>
            </a:r>
            <a:endParaRPr kumimoji="0" lang="en-US" sz="1800"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indent="457200" algn="just">
              <a:spcAft>
                <a:spcPts val="600"/>
              </a:spcAft>
            </a:pPr>
            <a:r>
              <a:rPr kumimoji="0" lang="en-US" sz="18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h)</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Những</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hành</a:t>
            </a:r>
            <a:r>
              <a:rPr lang="en-US" sz="1800" dirty="0">
                <a:latin typeface="+mj-lt"/>
                <a:ea typeface="Calibri" panose="020F0502020204030204" pitchFamily="34" charset="0"/>
                <a:cs typeface="Times New Roman" panose="02020603050405020304" pitchFamily="18" charset="0"/>
              </a:rPr>
              <a:t> vi </a:t>
            </a:r>
            <a:r>
              <a:rPr lang="en-US" sz="1800" dirty="0" err="1">
                <a:latin typeface="+mj-lt"/>
                <a:ea typeface="Calibri" panose="020F0502020204030204" pitchFamily="34" charset="0"/>
                <a:cs typeface="Times New Roman" panose="02020603050405020304" pitchFamily="18" charset="0"/>
              </a:rPr>
              <a:t>cần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tránh</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trong</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quan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hệ</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ứng</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xử</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với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đồng</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nghiệp</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Tò</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mò</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về</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đời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tư</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bình</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luận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xấu</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sau</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lưng</a:t>
            </a:r>
            <a:r>
              <a:rPr lang="en-US" sz="1800" dirty="0">
                <a:latin typeface="+mj-lt"/>
                <a:ea typeface="Calibri" panose="020F0502020204030204" pitchFamily="34" charset="0"/>
                <a:cs typeface="Times New Roman" panose="02020603050405020304" pitchFamily="18" charset="0"/>
              </a:rPr>
              <a:t>, can </a:t>
            </a:r>
            <a:r>
              <a:rPr lang="en-US" sz="1800" dirty="0" err="1">
                <a:latin typeface="+mj-lt"/>
                <a:ea typeface="Calibri" panose="020F0502020204030204" pitchFamily="34" charset="0"/>
                <a:cs typeface="Times New Roman" panose="02020603050405020304" pitchFamily="18" charset="0"/>
              </a:rPr>
              <a:t>thiệp</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sâu</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vào</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chuyện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gia</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đình</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dựng</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chuyện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để</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gây</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ảnh</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hưởng</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xấu</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cho</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đồng</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nghiệp</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quan</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hệ</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nam</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nữ</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không</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lành</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mạnh</a:t>
            </a:r>
            <a:r>
              <a:rPr lang="en-US" sz="1800" dirty="0">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99356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ctrTitle"/>
          </p:nvPr>
        </p:nvSpPr>
        <p:spPr>
          <a:xfrm>
            <a:off x="4083120" y="1758073"/>
            <a:ext cx="4783265" cy="2563977"/>
          </a:xfrm>
          <a:prstGeom prst="rect">
            <a:avLst/>
          </a:prstGeom>
        </p:spPr>
        <p:txBody>
          <a:bodyPr spcFirstLastPara="1" wrap="square" lIns="91425" tIns="91425" rIns="91425" bIns="91425" anchor="b" anchorCtr="0">
            <a:noAutofit/>
          </a:bodyPr>
          <a:lstStyle/>
          <a:p>
            <a:r>
              <a:rPr lang="en-US" dirty="0">
                <a:latin typeface="Times New Roman" panose="02020603050405020304" pitchFamily="18" charset="0"/>
                <a:ea typeface="Calibri" panose="020F0502020204030204" pitchFamily="34" charset="0"/>
              </a:rPr>
              <a:t>MỘT SỐ TRẠNG THÁI TÂM LÝ CỦA NGƯỜI BỆNH</a:t>
            </a:r>
            <a:r>
              <a:rPr lang="vi-VN" dirty="0" smtClean="0">
                <a:latin typeface="+mn-lt"/>
              </a:rPr>
              <a:t> </a:t>
            </a:r>
            <a:endParaRPr lang="en-US" dirty="0">
              <a:latin typeface="+mn-lt"/>
              <a:ea typeface="Roboto Slab" panose="020B0604020202020204" charset="0"/>
            </a:endParaRPr>
          </a:p>
        </p:txBody>
      </p:sp>
      <p:sp>
        <p:nvSpPr>
          <p:cNvPr id="144" name="Google Shape;144;p16"/>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0" noProof="0" dirty="0">
                <a:solidFill>
                  <a:srgbClr val="FFFFFF"/>
                </a:solidFill>
                <a:latin typeface="Roboto Slab"/>
                <a:ea typeface="Roboto Slab"/>
                <a:cs typeface="Roboto Slab"/>
                <a:sym typeface="Roboto Slab"/>
              </a:rPr>
              <a:t>3</a:t>
            </a:r>
            <a:endParaRPr kumimoji="0" sz="20000" b="0" i="0" u="none" strike="noStrike" kern="0" cap="none" spc="0" normalizeH="0" baseline="0" noProof="0" dirty="0">
              <a:ln>
                <a:noFill/>
              </a:ln>
              <a:solidFill>
                <a:srgbClr val="FFFFFF"/>
              </a:solidFill>
              <a:effectLst/>
              <a:uLnTx/>
              <a:uFillTx/>
              <a:latin typeface="Roboto Slab"/>
              <a:ea typeface="Roboto Slab"/>
              <a:cs typeface="Roboto Slab"/>
              <a:sym typeface="Roboto Slab"/>
            </a:endParaRPr>
          </a:p>
        </p:txBody>
      </p:sp>
      <p:sp>
        <p:nvSpPr>
          <p:cNvPr id="145" name="Google Shape;145;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a:ln>
                  <a:noFill/>
                </a:ln>
                <a:solidFill>
                  <a:srgbClr val="FFFFFF"/>
                </a:solidFill>
                <a:effectLst/>
                <a:uLnTx/>
                <a:uFillTx/>
                <a:latin typeface="Roboto Slab"/>
                <a:ea typeface="Roboto Slab"/>
                <a:sym typeface="Roboto Slab"/>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800" b="0" i="0" u="none" strike="noStrike" kern="0" cap="none" spc="0" normalizeH="0" baseline="0" noProof="0">
              <a:ln>
                <a:noFill/>
              </a:ln>
              <a:solidFill>
                <a:srgbClr val="FFFFFF"/>
              </a:solidFill>
              <a:effectLst/>
              <a:uLnTx/>
              <a:uFillTx/>
              <a:latin typeface="Roboto Slab"/>
              <a:ea typeface="Roboto Slab"/>
              <a:sym typeface="Roboto Slab"/>
            </a:endParaRPr>
          </a:p>
        </p:txBody>
      </p:sp>
    </p:spTree>
    <p:extLst>
      <p:ext uri="{BB962C8B-B14F-4D97-AF65-F5344CB8AC3E}">
        <p14:creationId xmlns:p14="http://schemas.microsoft.com/office/powerpoint/2010/main" val="2271110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a:ln>
                  <a:noFill/>
                </a:ln>
                <a:solidFill>
                  <a:srgbClr val="FFFFFF"/>
                </a:solidFill>
                <a:effectLst/>
                <a:uLnTx/>
                <a:uFillTx/>
                <a:latin typeface="Roboto Slab"/>
                <a:ea typeface="Roboto Slab"/>
                <a:sym typeface="Roboto Slab"/>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800" b="0" i="0" u="none" strike="noStrike" kern="0" cap="none" spc="0" normalizeH="0" baseline="0" noProof="0">
              <a:ln>
                <a:noFill/>
              </a:ln>
              <a:solidFill>
                <a:srgbClr val="FFFFFF"/>
              </a:solidFill>
              <a:effectLst/>
              <a:uLnTx/>
              <a:uFillTx/>
              <a:latin typeface="Roboto Slab"/>
              <a:ea typeface="Roboto Slab"/>
              <a:sym typeface="Roboto Slab"/>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2009</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2014</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0" name="Rectangle 49"/>
          <p:cNvSpPr/>
          <p:nvPr/>
        </p:nvSpPr>
        <p:spPr>
          <a:xfrm>
            <a:off x="578734" y="219919"/>
            <a:ext cx="8356922" cy="1785104"/>
          </a:xfrm>
          <a:prstGeom prst="rect">
            <a:avLst/>
          </a:prstGeom>
        </p:spPr>
        <p:txBody>
          <a:bodyPr wrap="square">
            <a:spAutoFit/>
          </a:bodyPr>
          <a:lstStyle/>
          <a:p>
            <a:pPr marL="0" marR="0" lvl="0" indent="36576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sz="2000" b="1" dirty="0">
                <a:solidFill>
                  <a:srgbClr val="FF0000"/>
                </a:solidFill>
                <a:latin typeface="+mj-lt"/>
              </a:rPr>
              <a:t>1</a:t>
            </a:r>
            <a:r>
              <a:rPr kumimoji="0" lang="en-US" sz="2000" b="1" i="0" u="none" strike="noStrike" kern="0" cap="none" spc="0" normalizeH="0" baseline="0" noProof="0" dirty="0" smtClean="0">
                <a:ln>
                  <a:noFill/>
                </a:ln>
                <a:solidFill>
                  <a:srgbClr val="FF0000"/>
                </a:solidFill>
                <a:effectLst/>
                <a:uLnTx/>
                <a:uFillTx/>
                <a:latin typeface="+mj-lt"/>
                <a:sym typeface="Arial"/>
              </a:rPr>
              <a:t>.</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smtClean="0">
                <a:ln>
                  <a:noFill/>
                </a:ln>
                <a:solidFill>
                  <a:srgbClr val="000000"/>
                </a:solidFill>
                <a:effectLst/>
                <a:uLnTx/>
                <a:uFillTx/>
                <a:latin typeface="+mj-lt"/>
                <a:ea typeface="Calibri" panose="020F0502020204030204" pitchFamily="34" charset="0"/>
                <a:sym typeface="Arial"/>
              </a:rPr>
              <a:t>Tâm</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Arial"/>
              </a:rPr>
              <a:t>lý</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Arial"/>
              </a:rPr>
              <a:t>chung</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Arial"/>
              </a:rPr>
              <a:t>của</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Arial"/>
              </a:rPr>
              <a:t>người</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Arial"/>
              </a:rPr>
              <a:t>bệnh</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endParaRPr>
          </a:p>
          <a:p>
            <a:pPr lvl="0" indent="457200" algn="just">
              <a:spcAft>
                <a:spcPts val="600"/>
              </a:spcAft>
            </a:pP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a:t>
            </a:r>
            <a:r>
              <a:rPr lang="en-US" sz="2000" dirty="0">
                <a:latin typeface="+mj-lt"/>
                <a:ea typeface="Calibri" panose="020F0502020204030204" pitchFamily="34" charset="0"/>
              </a:rPr>
              <a:t> </a:t>
            </a:r>
            <a:r>
              <a:rPr lang="en-US" sz="2000" dirty="0" err="1">
                <a:latin typeface="+mj-lt"/>
                <a:ea typeface="Calibri" panose="020F0502020204030204" pitchFamily="34" charset="0"/>
              </a:rPr>
              <a:t>Khi</a:t>
            </a:r>
            <a:r>
              <a:rPr lang="en-US" sz="2000" dirty="0">
                <a:latin typeface="+mj-lt"/>
                <a:ea typeface="Calibri" panose="020F0502020204030204" pitchFamily="34" charset="0"/>
              </a:rPr>
              <a:t> </a:t>
            </a:r>
            <a:r>
              <a:rPr lang="en-US" sz="2000" dirty="0" err="1">
                <a:latin typeface="+mj-lt"/>
                <a:ea typeface="Calibri" panose="020F0502020204030204" pitchFamily="34" charset="0"/>
              </a:rPr>
              <a:t>bị</a:t>
            </a:r>
            <a:r>
              <a:rPr lang="en-US" sz="2000" dirty="0">
                <a:latin typeface="+mj-lt"/>
                <a:ea typeface="Calibri" panose="020F0502020204030204" pitchFamily="34" charset="0"/>
              </a:rPr>
              <a:t> </a:t>
            </a:r>
            <a:r>
              <a:rPr lang="en-US" sz="2000" dirty="0" err="1">
                <a:latin typeface="+mj-lt"/>
                <a:ea typeface="Calibri" panose="020F0502020204030204" pitchFamily="34" charset="0"/>
              </a:rPr>
              <a:t>bệnh</a:t>
            </a:r>
            <a:r>
              <a:rPr lang="en-US" sz="2000" dirty="0">
                <a:latin typeface="+mj-lt"/>
                <a:ea typeface="Calibri" panose="020F0502020204030204" pitchFamily="34" charset="0"/>
              </a:rPr>
              <a:t>, </a:t>
            </a:r>
            <a:r>
              <a:rPr lang="en-US" sz="2000" dirty="0" err="1">
                <a:latin typeface="+mj-lt"/>
                <a:ea typeface="Calibri" panose="020F0502020204030204" pitchFamily="34" charset="0"/>
              </a:rPr>
              <a:t>người</a:t>
            </a:r>
            <a:r>
              <a:rPr lang="en-US" sz="2000" dirty="0">
                <a:latin typeface="+mj-lt"/>
                <a:ea typeface="Calibri" panose="020F0502020204030204" pitchFamily="34" charset="0"/>
              </a:rPr>
              <a:t> </a:t>
            </a:r>
            <a:r>
              <a:rPr lang="en-US" sz="2000" dirty="0" err="1">
                <a:latin typeface="+mj-lt"/>
                <a:ea typeface="Calibri" panose="020F0502020204030204" pitchFamily="34" charset="0"/>
              </a:rPr>
              <a:t>bệnh</a:t>
            </a:r>
            <a:r>
              <a:rPr lang="en-US" sz="2000" dirty="0">
                <a:latin typeface="+mj-lt"/>
                <a:ea typeface="Calibri" panose="020F0502020204030204" pitchFamily="34" charset="0"/>
              </a:rPr>
              <a:t> </a:t>
            </a:r>
            <a:r>
              <a:rPr lang="en-US" sz="2000" dirty="0" err="1">
                <a:latin typeface="+mj-lt"/>
                <a:ea typeface="Calibri" panose="020F0502020204030204" pitchFamily="34" charset="0"/>
              </a:rPr>
              <a:t>rất</a:t>
            </a:r>
            <a:r>
              <a:rPr lang="en-US" sz="2000" dirty="0">
                <a:latin typeface="+mj-lt"/>
                <a:ea typeface="Calibri" panose="020F0502020204030204" pitchFamily="34" charset="0"/>
              </a:rPr>
              <a:t> lo </a:t>
            </a:r>
            <a:r>
              <a:rPr lang="en-US" sz="2000" dirty="0" err="1">
                <a:latin typeface="+mj-lt"/>
                <a:ea typeface="Calibri" panose="020F0502020204030204" pitchFamily="34" charset="0"/>
              </a:rPr>
              <a:t>âu</a:t>
            </a:r>
            <a:r>
              <a:rPr lang="en-US" sz="2000" dirty="0">
                <a:latin typeface="+mj-lt"/>
                <a:ea typeface="Calibri" panose="020F0502020204030204" pitchFamily="34" charset="0"/>
              </a:rPr>
              <a:t> </a:t>
            </a:r>
            <a:r>
              <a:rPr lang="en-US" sz="2000" dirty="0" err="1">
                <a:latin typeface="+mj-lt"/>
                <a:ea typeface="Calibri" panose="020F0502020204030204" pitchFamily="34" charset="0"/>
              </a:rPr>
              <a:t>và</a:t>
            </a:r>
            <a:r>
              <a:rPr lang="en-US" sz="2000" dirty="0">
                <a:latin typeface="+mj-lt"/>
                <a:ea typeface="Calibri" panose="020F0502020204030204" pitchFamily="34" charset="0"/>
              </a:rPr>
              <a:t> </a:t>
            </a:r>
            <a:r>
              <a:rPr lang="en-US" sz="2000" dirty="0" err="1">
                <a:latin typeface="+mj-lt"/>
                <a:ea typeface="Calibri" panose="020F0502020204030204" pitchFamily="34" charset="0"/>
              </a:rPr>
              <a:t>mong</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muốn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nhanh</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chóng</a:t>
            </a:r>
            <a:r>
              <a:rPr lang="en-US" sz="2000" dirty="0">
                <a:latin typeface="+mj-lt"/>
                <a:ea typeface="Calibri" panose="020F0502020204030204" pitchFamily="34" charset="0"/>
              </a:rPr>
              <a:t> </a:t>
            </a:r>
            <a:r>
              <a:rPr lang="en-US" sz="2000" dirty="0" err="1">
                <a:latin typeface="+mj-lt"/>
                <a:ea typeface="Calibri" panose="020F0502020204030204" pitchFamily="34" charset="0"/>
              </a:rPr>
              <a:t>khỏi</a:t>
            </a:r>
            <a:r>
              <a:rPr lang="en-US" sz="2000" dirty="0">
                <a:latin typeface="+mj-lt"/>
                <a:ea typeface="Calibri" panose="020F0502020204030204" pitchFamily="34" charset="0"/>
              </a:rPr>
              <a:t> </a:t>
            </a:r>
            <a:r>
              <a:rPr lang="en-US" sz="2000" dirty="0" err="1">
                <a:latin typeface="+mj-lt"/>
                <a:ea typeface="Calibri" panose="020F0502020204030204" pitchFamily="34" charset="0"/>
              </a:rPr>
              <a:t>bệnh</a:t>
            </a:r>
            <a:r>
              <a:rPr lang="en-US" sz="2000" dirty="0">
                <a:latin typeface="+mj-lt"/>
                <a:ea typeface="Calibri" panose="020F0502020204030204" pitchFamily="34" charset="0"/>
              </a:rPr>
              <a:t> </a:t>
            </a:r>
            <a:r>
              <a:rPr lang="en-US" sz="2000" dirty="0" err="1">
                <a:latin typeface="+mj-lt"/>
                <a:ea typeface="Calibri" panose="020F0502020204030204" pitchFamily="34" charset="0"/>
              </a:rPr>
              <a:t>để</a:t>
            </a:r>
            <a:r>
              <a:rPr lang="en-US" sz="2000" dirty="0">
                <a:latin typeface="+mj-lt"/>
                <a:ea typeface="Calibri" panose="020F0502020204030204" pitchFamily="34" charset="0"/>
              </a:rPr>
              <a:t> </a:t>
            </a:r>
            <a:r>
              <a:rPr lang="en-US" sz="2000" dirty="0" err="1">
                <a:latin typeface="+mj-lt"/>
                <a:ea typeface="Calibri" panose="020F0502020204030204" pitchFamily="34" charset="0"/>
              </a:rPr>
              <a:t>trở</a:t>
            </a:r>
            <a:r>
              <a:rPr lang="en-US" sz="2000" dirty="0">
                <a:latin typeface="+mj-lt"/>
                <a:ea typeface="Calibri" panose="020F0502020204030204" pitchFamily="34" charset="0"/>
              </a:rPr>
              <a:t> </a:t>
            </a:r>
            <a:r>
              <a:rPr lang="en-US" sz="2000" dirty="0" err="1">
                <a:latin typeface="+mj-lt"/>
                <a:ea typeface="Calibri" panose="020F0502020204030204" pitchFamily="34" charset="0"/>
              </a:rPr>
              <a:t>lại</a:t>
            </a:r>
            <a:r>
              <a:rPr lang="en-US" sz="2000" dirty="0">
                <a:latin typeface="+mj-lt"/>
                <a:ea typeface="Calibri" panose="020F0502020204030204" pitchFamily="34" charset="0"/>
              </a:rPr>
              <a:t> </a:t>
            </a:r>
            <a:r>
              <a:rPr lang="en-US" sz="2000" dirty="0" err="1">
                <a:latin typeface="+mj-lt"/>
                <a:ea typeface="Calibri" panose="020F0502020204030204" pitchFamily="34" charset="0"/>
              </a:rPr>
              <a:t>cuộc</a:t>
            </a:r>
            <a:r>
              <a:rPr lang="en-US" sz="2000" dirty="0">
                <a:latin typeface="+mj-lt"/>
                <a:ea typeface="Calibri" panose="020F0502020204030204" pitchFamily="34" charset="0"/>
              </a:rPr>
              <a:t> </a:t>
            </a:r>
            <a:r>
              <a:rPr lang="en-US" sz="2000" dirty="0" err="1">
                <a:latin typeface="+mj-lt"/>
                <a:ea typeface="Calibri" panose="020F0502020204030204" pitchFamily="34" charset="0"/>
              </a:rPr>
              <a:t>sống</a:t>
            </a:r>
            <a:r>
              <a:rPr lang="en-US" sz="2000" dirty="0">
                <a:latin typeface="+mj-lt"/>
                <a:ea typeface="Calibri" panose="020F0502020204030204" pitchFamily="34" charset="0"/>
              </a:rPr>
              <a:t> </a:t>
            </a:r>
            <a:r>
              <a:rPr lang="en-US" sz="2000" dirty="0" err="1">
                <a:latin typeface="+mj-lt"/>
                <a:ea typeface="Calibri" panose="020F0502020204030204" pitchFamily="34" charset="0"/>
              </a:rPr>
              <a:t>gia</a:t>
            </a:r>
            <a:r>
              <a:rPr lang="en-US" sz="2000" dirty="0">
                <a:latin typeface="+mj-lt"/>
                <a:ea typeface="Calibri" panose="020F0502020204030204" pitchFamily="34" charset="0"/>
              </a:rPr>
              <a:t> </a:t>
            </a:r>
            <a:r>
              <a:rPr lang="en-US" sz="2000" dirty="0" err="1">
                <a:latin typeface="+mj-lt"/>
                <a:ea typeface="Calibri" panose="020F0502020204030204" pitchFamily="34" charset="0"/>
              </a:rPr>
              <a:t>đình</a:t>
            </a:r>
            <a:r>
              <a:rPr lang="en-US" sz="2000" dirty="0">
                <a:latin typeface="+mj-lt"/>
                <a:ea typeface="Calibri" panose="020F0502020204030204" pitchFamily="34" charset="0"/>
              </a:rPr>
              <a:t> </a:t>
            </a:r>
            <a:r>
              <a:rPr lang="en-US" sz="2000" dirty="0" err="1">
                <a:latin typeface="+mj-lt"/>
                <a:ea typeface="Calibri" panose="020F0502020204030204" pitchFamily="34" charset="0"/>
              </a:rPr>
              <a:t>và</a:t>
            </a:r>
            <a:r>
              <a:rPr lang="en-US" sz="2000" dirty="0">
                <a:latin typeface="+mj-lt"/>
                <a:ea typeface="Calibri" panose="020F0502020204030204" pitchFamily="34" charset="0"/>
              </a:rPr>
              <a:t> </a:t>
            </a:r>
            <a:r>
              <a:rPr lang="en-US" sz="2000" dirty="0" err="1">
                <a:latin typeface="+mj-lt"/>
                <a:ea typeface="Calibri" panose="020F0502020204030204" pitchFamily="34" charset="0"/>
              </a:rPr>
              <a:t>xã</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hội</a:t>
            </a:r>
            <a:r>
              <a:rPr lang="en-US" sz="2000" dirty="0">
                <a:latin typeface="+mj-lt"/>
                <a:ea typeface="Calibri" panose="020F0502020204030204" pitchFamily="34" charset="0"/>
              </a:rPr>
              <a:t>.</a:t>
            </a: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lvl="0" indent="457200" algn="just">
              <a:spcAft>
                <a:spcPts val="600"/>
              </a:spcAft>
            </a:pP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b)</a:t>
            </a:r>
            <a:r>
              <a:rPr lang="en-US" sz="2000" dirty="0">
                <a:latin typeface="+mj-lt"/>
                <a:ea typeface="Calibri" panose="020F0502020204030204" pitchFamily="34" charset="0"/>
              </a:rPr>
              <a:t> </a:t>
            </a:r>
            <a:r>
              <a:rPr lang="en-US" sz="2000" dirty="0" err="1">
                <a:latin typeface="+mj-lt"/>
                <a:ea typeface="Calibri" panose="020F0502020204030204" pitchFamily="34" charset="0"/>
              </a:rPr>
              <a:t>Khi</a:t>
            </a:r>
            <a:r>
              <a:rPr lang="en-US" sz="2000" dirty="0">
                <a:latin typeface="+mj-lt"/>
                <a:ea typeface="Calibri" panose="020F0502020204030204" pitchFamily="34" charset="0"/>
              </a:rPr>
              <a:t> </a:t>
            </a:r>
            <a:r>
              <a:rPr lang="en-US" sz="2000" dirty="0" err="1">
                <a:latin typeface="+mj-lt"/>
                <a:ea typeface="Calibri" panose="020F0502020204030204" pitchFamily="34" charset="0"/>
              </a:rPr>
              <a:t>bị</a:t>
            </a:r>
            <a:r>
              <a:rPr lang="en-US" sz="2000" dirty="0">
                <a:latin typeface="+mj-lt"/>
                <a:ea typeface="Calibri" panose="020F0502020204030204" pitchFamily="34" charset="0"/>
              </a:rPr>
              <a:t> </a:t>
            </a:r>
            <a:r>
              <a:rPr lang="en-US" sz="2000" dirty="0" err="1">
                <a:latin typeface="+mj-lt"/>
                <a:ea typeface="Calibri" panose="020F0502020204030204" pitchFamily="34" charset="0"/>
              </a:rPr>
              <a:t>bệnh</a:t>
            </a:r>
            <a:r>
              <a:rPr lang="en-US" sz="2000" dirty="0">
                <a:latin typeface="+mj-lt"/>
                <a:ea typeface="Calibri" panose="020F0502020204030204" pitchFamily="34" charset="0"/>
              </a:rPr>
              <a:t> </a:t>
            </a:r>
            <a:r>
              <a:rPr lang="en-US" sz="2000" dirty="0" err="1">
                <a:latin typeface="+mj-lt"/>
                <a:ea typeface="Calibri" panose="020F0502020204030204" pitchFamily="34" charset="0"/>
              </a:rPr>
              <a:t>nặng</a:t>
            </a:r>
            <a:r>
              <a:rPr lang="en-US" sz="2000" dirty="0">
                <a:latin typeface="+mj-lt"/>
                <a:ea typeface="Calibri" panose="020F0502020204030204" pitchFamily="34" charset="0"/>
              </a:rPr>
              <a:t>, </a:t>
            </a:r>
            <a:r>
              <a:rPr lang="en-US" sz="2000" dirty="0" err="1">
                <a:latin typeface="+mj-lt"/>
                <a:ea typeface="Calibri" panose="020F0502020204030204" pitchFamily="34" charset="0"/>
              </a:rPr>
              <a:t>họ</a:t>
            </a:r>
            <a:r>
              <a:rPr lang="en-US" sz="2000" dirty="0">
                <a:latin typeface="+mj-lt"/>
                <a:ea typeface="Calibri" panose="020F0502020204030204" pitchFamily="34" charset="0"/>
              </a:rPr>
              <a:t> </a:t>
            </a:r>
            <a:r>
              <a:rPr lang="en-US" sz="2000" dirty="0" err="1">
                <a:latin typeface="+mj-lt"/>
                <a:ea typeface="Calibri" panose="020F0502020204030204" pitchFamily="34" charset="0"/>
              </a:rPr>
              <a:t>thường</a:t>
            </a:r>
            <a:r>
              <a:rPr lang="en-US" sz="2000" dirty="0">
                <a:latin typeface="+mj-lt"/>
                <a:ea typeface="Calibri" panose="020F0502020204030204" pitchFamily="34" charset="0"/>
              </a:rPr>
              <a:t> </a:t>
            </a:r>
            <a:r>
              <a:rPr lang="en-US" sz="2000" dirty="0" err="1">
                <a:latin typeface="+mj-lt"/>
                <a:ea typeface="Calibri" panose="020F0502020204030204" pitchFamily="34" charset="0"/>
              </a:rPr>
              <a:t>rất</a:t>
            </a:r>
            <a:r>
              <a:rPr lang="en-US" sz="2000" dirty="0">
                <a:latin typeface="+mj-lt"/>
                <a:ea typeface="Calibri" panose="020F0502020204030204" pitchFamily="34" charset="0"/>
              </a:rPr>
              <a:t> </a:t>
            </a:r>
            <a:r>
              <a:rPr lang="en-US" sz="2000" dirty="0" err="1">
                <a:latin typeface="+mj-lt"/>
                <a:ea typeface="Calibri" panose="020F0502020204030204" pitchFamily="34" charset="0"/>
              </a:rPr>
              <a:t>sợ</a:t>
            </a:r>
            <a:r>
              <a:rPr lang="en-US" sz="2000" dirty="0">
                <a:latin typeface="+mj-lt"/>
                <a:ea typeface="Calibri" panose="020F0502020204030204" pitchFamily="34" charset="0"/>
              </a:rPr>
              <a:t> </a:t>
            </a:r>
            <a:r>
              <a:rPr lang="en-US" sz="2000" dirty="0" err="1">
                <a:latin typeface="+mj-lt"/>
                <a:ea typeface="Calibri" panose="020F0502020204030204" pitchFamily="34" charset="0"/>
              </a:rPr>
              <a:t>bị</a:t>
            </a:r>
            <a:r>
              <a:rPr lang="en-US" sz="2000" dirty="0">
                <a:latin typeface="+mj-lt"/>
                <a:ea typeface="Calibri" panose="020F0502020204030204" pitchFamily="34" charset="0"/>
              </a:rPr>
              <a:t> </a:t>
            </a:r>
            <a:r>
              <a:rPr lang="en-US" sz="2000" dirty="0" err="1">
                <a:latin typeface="+mj-lt"/>
                <a:ea typeface="Calibri" panose="020F0502020204030204" pitchFamily="34" charset="0"/>
              </a:rPr>
              <a:t>biến</a:t>
            </a:r>
            <a:r>
              <a:rPr lang="en-US" sz="2000" dirty="0">
                <a:latin typeface="+mj-lt"/>
                <a:ea typeface="Calibri" panose="020F0502020204030204" pitchFamily="34" charset="0"/>
              </a:rPr>
              <a:t> </a:t>
            </a:r>
            <a:r>
              <a:rPr lang="en-US" sz="2000" dirty="0" err="1">
                <a:latin typeface="+mj-lt"/>
                <a:ea typeface="Calibri" panose="020F0502020204030204" pitchFamily="34" charset="0"/>
              </a:rPr>
              <a:t>chứng</a:t>
            </a:r>
            <a:r>
              <a:rPr lang="en-US" sz="2000" dirty="0">
                <a:latin typeface="+mj-lt"/>
                <a:ea typeface="Calibri" panose="020F0502020204030204" pitchFamily="34" charset="0"/>
              </a:rPr>
              <a:t>, </a:t>
            </a:r>
            <a:r>
              <a:rPr lang="en-US" sz="2000" dirty="0" err="1">
                <a:latin typeface="+mj-lt"/>
                <a:ea typeface="Calibri" panose="020F0502020204030204" pitchFamily="34" charset="0"/>
              </a:rPr>
              <a:t>sợ</a:t>
            </a:r>
            <a:r>
              <a:rPr lang="en-US" sz="2000" dirty="0">
                <a:latin typeface="+mj-lt"/>
                <a:ea typeface="Calibri" panose="020F0502020204030204" pitchFamily="34" charset="0"/>
              </a:rPr>
              <a:t> </a:t>
            </a:r>
            <a:r>
              <a:rPr lang="en-US" sz="2000" dirty="0" err="1">
                <a:latin typeface="+mj-lt"/>
                <a:ea typeface="Calibri" panose="020F0502020204030204" pitchFamily="34" charset="0"/>
              </a:rPr>
              <a:t>chết</a:t>
            </a:r>
            <a:r>
              <a:rPr lang="en-US" sz="2000" dirty="0">
                <a:latin typeface="+mj-lt"/>
                <a:ea typeface="Calibri" panose="020F0502020204030204" pitchFamily="34" charset="0"/>
              </a:rPr>
              <a:t>, </a:t>
            </a:r>
            <a:r>
              <a:rPr lang="en-US" sz="2000" dirty="0" err="1">
                <a:latin typeface="+mj-lt"/>
                <a:ea typeface="Calibri" panose="020F0502020204030204" pitchFamily="34" charset="0"/>
              </a:rPr>
              <a:t>sợ</a:t>
            </a:r>
            <a:r>
              <a:rPr lang="en-US" sz="2000" dirty="0">
                <a:latin typeface="+mj-lt"/>
                <a:ea typeface="Calibri" panose="020F0502020204030204" pitchFamily="34" charset="0"/>
              </a:rPr>
              <a:t> </a:t>
            </a:r>
            <a:r>
              <a:rPr lang="en-US" sz="2000" dirty="0" err="1">
                <a:latin typeface="+mj-lt"/>
                <a:ea typeface="Calibri" panose="020F0502020204030204" pitchFamily="34" charset="0"/>
              </a:rPr>
              <a:t>tàn</a:t>
            </a:r>
            <a:r>
              <a:rPr lang="en-US" sz="2000" dirty="0">
                <a:latin typeface="+mj-lt"/>
                <a:ea typeface="Calibri" panose="020F0502020204030204" pitchFamily="34" charset="0"/>
              </a:rPr>
              <a:t> </a:t>
            </a:r>
            <a:r>
              <a:rPr lang="en-US" sz="2000" dirty="0" err="1">
                <a:latin typeface="+mj-lt"/>
                <a:ea typeface="Calibri" panose="020F0502020204030204" pitchFamily="34" charset="0"/>
              </a:rPr>
              <a:t>phế</a:t>
            </a:r>
            <a:r>
              <a:rPr lang="en-US" sz="2000" dirty="0">
                <a:latin typeface="+mj-lt"/>
                <a:ea typeface="Calibri" panose="020F0502020204030204" pitchFamily="34" charset="0"/>
              </a:rPr>
              <a:t>...</a:t>
            </a:r>
            <a:r>
              <a:rPr lang="en-US" sz="2000" dirty="0" err="1">
                <a:latin typeface="+mj-lt"/>
                <a:ea typeface="Calibri" panose="020F0502020204030204" pitchFamily="34" charset="0"/>
              </a:rPr>
              <a:t>có</a:t>
            </a:r>
            <a:r>
              <a:rPr lang="en-US" sz="2000" dirty="0">
                <a:latin typeface="+mj-lt"/>
                <a:ea typeface="Calibri" panose="020F0502020204030204" pitchFamily="34" charset="0"/>
              </a:rPr>
              <a:t> </a:t>
            </a:r>
            <a:r>
              <a:rPr lang="en-US" sz="2000" dirty="0" err="1">
                <a:latin typeface="+mj-lt"/>
                <a:ea typeface="Calibri" panose="020F0502020204030204" pitchFamily="34" charset="0"/>
              </a:rPr>
              <a:t>trường</a:t>
            </a:r>
            <a:r>
              <a:rPr lang="en-US" sz="2000" dirty="0">
                <a:latin typeface="+mj-lt"/>
                <a:ea typeface="Calibri" panose="020F0502020204030204" pitchFamily="34" charset="0"/>
              </a:rPr>
              <a:t> </a:t>
            </a:r>
            <a:r>
              <a:rPr lang="en-US" sz="2000" dirty="0" err="1">
                <a:latin typeface="+mj-lt"/>
                <a:ea typeface="Calibri" panose="020F0502020204030204" pitchFamily="34" charset="0"/>
              </a:rPr>
              <a:t>hợp</a:t>
            </a:r>
            <a:r>
              <a:rPr lang="en-US" sz="2000" dirty="0">
                <a:latin typeface="+mj-lt"/>
                <a:ea typeface="Calibri" panose="020F0502020204030204" pitchFamily="34" charset="0"/>
              </a:rPr>
              <a:t> </a:t>
            </a:r>
            <a:r>
              <a:rPr lang="en-US" sz="2000" dirty="0" err="1">
                <a:latin typeface="+mj-lt"/>
                <a:ea typeface="Calibri" panose="020F0502020204030204" pitchFamily="34" charset="0"/>
              </a:rPr>
              <a:t>suy</a:t>
            </a:r>
            <a:r>
              <a:rPr lang="en-US" sz="2000" dirty="0">
                <a:latin typeface="+mj-lt"/>
                <a:ea typeface="Calibri" panose="020F0502020204030204" pitchFamily="34" charset="0"/>
              </a:rPr>
              <a:t> </a:t>
            </a:r>
            <a:r>
              <a:rPr lang="en-US" sz="2000" dirty="0" err="1">
                <a:latin typeface="+mj-lt"/>
                <a:ea typeface="Calibri" panose="020F0502020204030204" pitchFamily="34" charset="0"/>
              </a:rPr>
              <a:t>nghĩ</a:t>
            </a:r>
            <a:r>
              <a:rPr lang="en-US" sz="2000" dirty="0">
                <a:latin typeface="+mj-lt"/>
                <a:ea typeface="Calibri" panose="020F0502020204030204" pitchFamily="34" charset="0"/>
              </a:rPr>
              <a:t> </a:t>
            </a:r>
            <a:r>
              <a:rPr lang="en-US" sz="2000" dirty="0" err="1">
                <a:latin typeface="+mj-lt"/>
                <a:ea typeface="Calibri" panose="020F0502020204030204" pitchFamily="34" charset="0"/>
              </a:rPr>
              <a:t>túng</a:t>
            </a:r>
            <a:r>
              <a:rPr lang="en-US" sz="2000" dirty="0">
                <a:latin typeface="+mj-lt"/>
                <a:ea typeface="Calibri" panose="020F0502020204030204" pitchFamily="34" charset="0"/>
              </a:rPr>
              <a:t> </a:t>
            </a:r>
            <a:r>
              <a:rPr lang="en-US" sz="2000" dirty="0" err="1">
                <a:latin typeface="+mj-lt"/>
                <a:ea typeface="Calibri" panose="020F0502020204030204" pitchFamily="34" charset="0"/>
              </a:rPr>
              <a:t>quẫn</a:t>
            </a:r>
            <a:r>
              <a:rPr lang="en-US" sz="2000" dirty="0">
                <a:latin typeface="+mj-lt"/>
                <a:ea typeface="Calibri" panose="020F0502020204030204" pitchFamily="34" charset="0"/>
              </a:rPr>
              <a:t> </a:t>
            </a:r>
            <a:r>
              <a:rPr lang="en-US" sz="2000" dirty="0" err="1">
                <a:latin typeface="+mj-lt"/>
                <a:ea typeface="Calibri" panose="020F0502020204030204" pitchFamily="34" charset="0"/>
              </a:rPr>
              <a:t>mà</a:t>
            </a:r>
            <a:r>
              <a:rPr lang="en-US" sz="2000" dirty="0">
                <a:latin typeface="+mj-lt"/>
                <a:ea typeface="Calibri" panose="020F0502020204030204" pitchFamily="34" charset="0"/>
              </a:rPr>
              <a:t> </a:t>
            </a:r>
            <a:r>
              <a:rPr lang="en-US" sz="2000" dirty="0" err="1">
                <a:latin typeface="+mj-lt"/>
                <a:ea typeface="Calibri" panose="020F0502020204030204" pitchFamily="34" charset="0"/>
              </a:rPr>
              <a:t>tự</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sát</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p>
        </p:txBody>
      </p:sp>
      <p:pic>
        <p:nvPicPr>
          <p:cNvPr id="2" name="Picture 1"/>
          <p:cNvPicPr>
            <a:picLocks noChangeAspect="1"/>
          </p:cNvPicPr>
          <p:nvPr/>
        </p:nvPicPr>
        <p:blipFill>
          <a:blip r:embed="rId3"/>
          <a:stretch>
            <a:fillRect/>
          </a:stretch>
        </p:blipFill>
        <p:spPr>
          <a:xfrm>
            <a:off x="4324029" y="1928595"/>
            <a:ext cx="4105848" cy="3115110"/>
          </a:xfrm>
          <a:prstGeom prst="rect">
            <a:avLst/>
          </a:prstGeom>
          <a:ln>
            <a:noFill/>
          </a:ln>
          <a:effectLst>
            <a:softEdge rad="112500"/>
          </a:effectLst>
        </p:spPr>
      </p:pic>
    </p:spTree>
    <p:extLst>
      <p:ext uri="{BB962C8B-B14F-4D97-AF65-F5344CB8AC3E}">
        <p14:creationId xmlns:p14="http://schemas.microsoft.com/office/powerpoint/2010/main" val="1550698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a:ln>
                  <a:noFill/>
                </a:ln>
                <a:solidFill>
                  <a:srgbClr val="FFFFFF"/>
                </a:solidFill>
                <a:effectLst/>
                <a:uLnTx/>
                <a:uFillTx/>
                <a:latin typeface="Roboto Slab"/>
                <a:ea typeface="Roboto Slab"/>
                <a:sym typeface="Roboto Slab"/>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800" b="0" i="0" u="none" strike="noStrike" kern="0" cap="none" spc="0" normalizeH="0" baseline="0" noProof="0">
              <a:ln>
                <a:noFill/>
              </a:ln>
              <a:solidFill>
                <a:srgbClr val="FFFFFF"/>
              </a:solidFill>
              <a:effectLst/>
              <a:uLnTx/>
              <a:uFillTx/>
              <a:latin typeface="Roboto Slab"/>
              <a:ea typeface="Roboto Slab"/>
              <a:sym typeface="Roboto Slab"/>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2009</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2014</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0" name="Rectangle 49"/>
          <p:cNvSpPr/>
          <p:nvPr/>
        </p:nvSpPr>
        <p:spPr>
          <a:xfrm>
            <a:off x="578734" y="219919"/>
            <a:ext cx="8356922" cy="3400931"/>
          </a:xfrm>
          <a:prstGeom prst="rect">
            <a:avLst/>
          </a:prstGeom>
        </p:spPr>
        <p:txBody>
          <a:bodyPr wrap="square">
            <a:spAutoFit/>
          </a:bodyPr>
          <a:lstStyle/>
          <a:p>
            <a:pPr lvl="0" indent="365760" algn="just">
              <a:spcAft>
                <a:spcPts val="600"/>
              </a:spcAft>
            </a:pPr>
            <a:r>
              <a:rPr lang="en-US" sz="2000" b="1" dirty="0">
                <a:solidFill>
                  <a:srgbClr val="FF0000"/>
                </a:solidFill>
                <a:latin typeface="+mj-lt"/>
              </a:rPr>
              <a:t>2</a:t>
            </a:r>
            <a:r>
              <a:rPr kumimoji="0" lang="en-US" sz="2000" b="1" i="0" u="none" strike="noStrike" kern="0" cap="none" spc="0" normalizeH="0" baseline="0" noProof="0" dirty="0" smtClean="0">
                <a:ln>
                  <a:noFill/>
                </a:ln>
                <a:solidFill>
                  <a:srgbClr val="FF0000"/>
                </a:solidFill>
                <a:effectLst/>
                <a:uLnTx/>
                <a:uFillTx/>
                <a:latin typeface="+mj-lt"/>
                <a:sym typeface="Arial"/>
              </a:rPr>
              <a:t>.</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Một</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dạng</a:t>
            </a:r>
            <a:r>
              <a:rPr lang="en-US" sz="2000" dirty="0">
                <a:latin typeface="+mj-lt"/>
                <a:ea typeface="Calibri" panose="020F0502020204030204" pitchFamily="34" charset="0"/>
              </a:rPr>
              <a:t> </a:t>
            </a:r>
            <a:r>
              <a:rPr lang="en-US" sz="2000" dirty="0" err="1">
                <a:latin typeface="+mj-lt"/>
                <a:ea typeface="Calibri" panose="020F0502020204030204" pitchFamily="34" charset="0"/>
              </a:rPr>
              <a:t>tâm</a:t>
            </a:r>
            <a:r>
              <a:rPr lang="en-US" sz="2000" dirty="0">
                <a:latin typeface="+mj-lt"/>
                <a:ea typeface="Calibri" panose="020F0502020204030204" pitchFamily="34" charset="0"/>
              </a:rPr>
              <a:t> </a:t>
            </a:r>
            <a:r>
              <a:rPr lang="en-US" sz="2000" dirty="0" err="1">
                <a:latin typeface="+mj-lt"/>
                <a:ea typeface="Calibri" panose="020F0502020204030204" pitchFamily="34" charset="0"/>
              </a:rPr>
              <a:t>lý</a:t>
            </a:r>
            <a:r>
              <a:rPr lang="en-US" sz="2000" dirty="0">
                <a:latin typeface="+mj-lt"/>
                <a:ea typeface="Calibri" panose="020F0502020204030204" pitchFamily="34" charset="0"/>
              </a:rPr>
              <a:t> </a:t>
            </a:r>
            <a:r>
              <a:rPr lang="en-US" sz="2000" dirty="0" err="1">
                <a:latin typeface="+mj-lt"/>
                <a:ea typeface="Calibri" panose="020F0502020204030204" pitchFamily="34" charset="0"/>
              </a:rPr>
              <a:t>người</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bệnh</a:t>
            </a:r>
            <a:r>
              <a:rPr lang="en-US" sz="2000" dirty="0" smtClean="0">
                <a:latin typeface="+mj-lt"/>
                <a:ea typeface="Calibri" panose="020F0502020204030204" pitchFamily="34" charset="0"/>
              </a:rPr>
              <a:t>: </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 </a:t>
            </a:r>
          </a:p>
          <a:p>
            <a:pPr marL="0" marR="0" lvl="0" indent="45720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lang="en-US" sz="2000" dirty="0" smtClean="0">
                <a:latin typeface="+mj-lt"/>
                <a:ea typeface="Calibri" panose="020F0502020204030204" pitchFamily="34" charset="0"/>
              </a:rPr>
              <a:t>NB </a:t>
            </a:r>
            <a:r>
              <a:rPr lang="en-US" sz="2000" dirty="0" err="1" smtClean="0">
                <a:latin typeface="+mj-lt"/>
                <a:ea typeface="Calibri" panose="020F0502020204030204" pitchFamily="34" charset="0"/>
              </a:rPr>
              <a:t>sẵn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sàng</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trình</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bày</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cặn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kẻ</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bệnh</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tật</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của</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mình</a:t>
            </a:r>
            <a:r>
              <a:rPr lang="en-US" sz="2000" dirty="0" smtClean="0">
                <a:latin typeface="+mj-lt"/>
                <a:ea typeface="Calibri" panose="020F0502020204030204" pitchFamily="34" charset="0"/>
              </a:rPr>
              <a:t>: </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dài</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dòng</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kể</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lể</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chiếm</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nhiều</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thời</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gian</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Kiên</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nhẫn</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chọn</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lọc</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có</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thể</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hướng</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dẫn</a:t>
            </a:r>
            <a:r>
              <a:rPr lang="en-US" sz="2000" dirty="0" smtClean="0">
                <a:latin typeface="+mj-lt"/>
                <a:ea typeface="Calibri" panose="020F0502020204030204" pitchFamily="34" charset="0"/>
                <a:sym typeface="Wingdings" panose="05000000000000000000" pitchFamily="2" charset="2"/>
              </a:rPr>
              <a:t> BN </a:t>
            </a:r>
            <a:r>
              <a:rPr lang="en-US" sz="2000" dirty="0" err="1" smtClean="0">
                <a:latin typeface="+mj-lt"/>
                <a:ea typeface="Calibri" panose="020F0502020204030204" pitchFamily="34" charset="0"/>
                <a:sym typeface="Wingdings" panose="05000000000000000000" pitchFamily="2" charset="2"/>
              </a:rPr>
              <a:t>trả</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lời</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vào</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trọng</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tâm</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ko</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nên</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cáu</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gắt</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ngắt</a:t>
            </a:r>
            <a:r>
              <a:rPr lang="en-US" sz="2000" dirty="0" smtClean="0">
                <a:latin typeface="+mj-lt"/>
                <a:ea typeface="Calibri" panose="020F0502020204030204" pitchFamily="34" charset="0"/>
                <a:sym typeface="Wingdings" panose="05000000000000000000" pitchFamily="2" charset="2"/>
              </a:rPr>
              <a:t> </a:t>
            </a:r>
            <a:r>
              <a:rPr lang="en-US" sz="2000" dirty="0" err="1" smtClean="0">
                <a:latin typeface="+mj-lt"/>
                <a:ea typeface="Calibri" panose="020F0502020204030204" pitchFamily="34" charset="0"/>
                <a:sym typeface="Wingdings" panose="05000000000000000000" pitchFamily="2" charset="2"/>
              </a:rPr>
              <a:t>lời</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a:t>
            </a: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lvl="0" indent="457200" algn="just">
              <a:spcAft>
                <a:spcPts val="600"/>
              </a:spcAft>
            </a:pP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b)</a:t>
            </a:r>
            <a:r>
              <a:rPr lang="en-US" sz="2000" dirty="0">
                <a:latin typeface="+mj-lt"/>
                <a:ea typeface="Calibri" panose="020F0502020204030204" pitchFamily="34" charset="0"/>
              </a:rPr>
              <a:t> </a:t>
            </a:r>
            <a:r>
              <a:rPr lang="en-US" sz="2000" dirty="0" err="1">
                <a:latin typeface="+mj-lt"/>
                <a:ea typeface="Calibri" panose="020F0502020204030204" pitchFamily="34" charset="0"/>
              </a:rPr>
              <a:t>Người</a:t>
            </a:r>
            <a:r>
              <a:rPr lang="en-US" sz="2000" dirty="0">
                <a:latin typeface="+mj-lt"/>
                <a:ea typeface="Calibri" panose="020F0502020204030204" pitchFamily="34" charset="0"/>
              </a:rPr>
              <a:t> </a:t>
            </a:r>
            <a:r>
              <a:rPr lang="en-US" sz="2000" dirty="0" err="1">
                <a:latin typeface="+mj-lt"/>
                <a:ea typeface="Calibri" panose="020F0502020204030204" pitchFamily="34" charset="0"/>
              </a:rPr>
              <a:t>bệnh</a:t>
            </a:r>
            <a:r>
              <a:rPr lang="en-US" sz="2000" dirty="0">
                <a:latin typeface="+mj-lt"/>
                <a:ea typeface="Calibri" panose="020F0502020204030204" pitchFamily="34" charset="0"/>
              </a:rPr>
              <a:t> </a:t>
            </a:r>
            <a:r>
              <a:rPr lang="en-US" sz="2000" dirty="0" err="1">
                <a:latin typeface="+mj-lt"/>
                <a:ea typeface="Calibri" panose="020F0502020204030204" pitchFamily="34" charset="0"/>
              </a:rPr>
              <a:t>rụt</a:t>
            </a:r>
            <a:r>
              <a:rPr lang="en-US" sz="2000" dirty="0">
                <a:latin typeface="+mj-lt"/>
                <a:ea typeface="Calibri" panose="020F0502020204030204" pitchFamily="34" charset="0"/>
              </a:rPr>
              <a:t> </a:t>
            </a:r>
            <a:r>
              <a:rPr lang="en-US" sz="2000" dirty="0" err="1">
                <a:latin typeface="+mj-lt"/>
                <a:ea typeface="Calibri" panose="020F0502020204030204" pitchFamily="34" charset="0"/>
              </a:rPr>
              <a:t>rè</a:t>
            </a:r>
            <a:r>
              <a:rPr lang="en-US" sz="2000" dirty="0">
                <a:latin typeface="+mj-lt"/>
                <a:ea typeface="Calibri" panose="020F0502020204030204" pitchFamily="34" charset="0"/>
              </a:rPr>
              <a:t>, e </a:t>
            </a:r>
            <a:r>
              <a:rPr lang="en-US" sz="2000" dirty="0" err="1" smtClean="0">
                <a:latin typeface="+mj-lt"/>
                <a:ea typeface="Calibri" panose="020F0502020204030204" pitchFamily="34" charset="0"/>
              </a:rPr>
              <a:t>thẹn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thiếu</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tự</a:t>
            </a:r>
            <a:r>
              <a:rPr lang="en-US" sz="2000" dirty="0" smtClean="0">
                <a:latin typeface="+mj-lt"/>
                <a:ea typeface="Calibri" panose="020F0502020204030204" pitchFamily="34" charset="0"/>
              </a:rPr>
              <a:t> tin</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smtClean="0">
                <a:ln>
                  <a:noFill/>
                </a:ln>
                <a:solidFill>
                  <a:srgbClr val="000000"/>
                </a:solidFill>
                <a:effectLst/>
                <a:uLnTx/>
                <a:uFillTx/>
                <a:latin typeface="+mj-lt"/>
                <a:ea typeface="Calibri" panose="020F0502020204030204" pitchFamily="34" charset="0"/>
                <a:sym typeface="Arial"/>
              </a:rPr>
              <a:t>Khi</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bị</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bệnh</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lang="en-US" sz="2000" dirty="0" smtClean="0">
                <a:latin typeface="+mj-lt"/>
                <a:ea typeface="Calibri" panose="020F0502020204030204" pitchFamily="34" charset="0"/>
              </a:rPr>
              <a:t>da </a:t>
            </a:r>
            <a:r>
              <a:rPr lang="en-US" sz="2000" dirty="0" err="1" smtClean="0">
                <a:latin typeface="+mj-lt"/>
                <a:ea typeface="Calibri" panose="020F0502020204030204" pitchFamily="34" charset="0"/>
              </a:rPr>
              <a:t>liễu</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phụ</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khoa</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baseline="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thông</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cảm</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tế</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nhị</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chuẩn</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bị</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tốt</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tâm</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lý</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cho</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BN,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luôn</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phối</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hợp</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ĐD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giúp</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Wingdings" panose="05000000000000000000" pitchFamily="2" charset="2"/>
              </a:rPr>
              <a:t>đỡ</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 </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Wingdings" panose="05000000000000000000" pitchFamily="2" charset="2"/>
              </a:rPr>
              <a:t>BN</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 </a:t>
            </a: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a:p>
            <a:pPr lvl="0" indent="457200" algn="just">
              <a:spcAft>
                <a:spcPts val="600"/>
              </a:spcAft>
            </a:pPr>
            <a:r>
              <a:rPr lang="en-US" sz="2000" dirty="0" smtClean="0">
                <a:latin typeface="+mj-lt"/>
                <a:ea typeface="Calibri" panose="020F0502020204030204" pitchFamily="34" charset="0"/>
                <a:cs typeface="Times New Roman" panose="02020603050405020304" pitchFamily="18" charset="0"/>
              </a:rPr>
              <a:t>c) </a:t>
            </a:r>
            <a:r>
              <a:rPr lang="en-US" sz="2000" dirty="0" err="1" smtClean="0">
                <a:latin typeface="+mj-lt"/>
                <a:ea typeface="Calibri" panose="020F0502020204030204" pitchFamily="34" charset="0"/>
                <a:cs typeface="Times New Roman" panose="02020603050405020304" pitchFamily="18" charset="0"/>
              </a:rPr>
              <a:t>Người</a:t>
            </a:r>
            <a:r>
              <a:rPr lang="en-US" sz="2000" dirty="0" smtClean="0">
                <a:latin typeface="+mj-lt"/>
                <a:ea typeface="Calibri" panose="020F0502020204030204" pitchFamily="34" charset="0"/>
                <a:cs typeface="Times New Roman" panose="02020603050405020304" pitchFamily="18" charset="0"/>
              </a:rPr>
              <a:t> hay </a:t>
            </a:r>
            <a:r>
              <a:rPr lang="en-US" sz="2000" dirty="0" err="1" smtClean="0">
                <a:latin typeface="+mj-lt"/>
                <a:ea typeface="Calibri" panose="020F0502020204030204" pitchFamily="34" charset="0"/>
                <a:cs typeface="Times New Roman" panose="02020603050405020304" pitchFamily="18" charset="0"/>
              </a:rPr>
              <a:t>quan</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sát</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phán</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xét</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rPr>
              <a:t>quan</a:t>
            </a:r>
            <a:r>
              <a:rPr lang="en-US" sz="2000" dirty="0">
                <a:latin typeface="+mj-lt"/>
                <a:ea typeface="Calibri" panose="020F0502020204030204" pitchFamily="34" charset="0"/>
              </a:rPr>
              <a:t> </a:t>
            </a:r>
            <a:r>
              <a:rPr lang="en-US" sz="2000" dirty="0" err="1">
                <a:latin typeface="+mj-lt"/>
                <a:ea typeface="Calibri" panose="020F0502020204030204" pitchFamily="34" charset="0"/>
              </a:rPr>
              <a:t>sát</a:t>
            </a:r>
            <a:r>
              <a:rPr lang="en-US" sz="2000" dirty="0">
                <a:latin typeface="+mj-lt"/>
                <a:ea typeface="Calibri" panose="020F0502020204030204" pitchFamily="34" charset="0"/>
              </a:rPr>
              <a:t> </a:t>
            </a:r>
            <a:r>
              <a:rPr lang="en-US" sz="2000" dirty="0" err="1">
                <a:latin typeface="+mj-lt"/>
                <a:ea typeface="Calibri" panose="020F0502020204030204" pitchFamily="34" charset="0"/>
              </a:rPr>
              <a:t>tinh</a:t>
            </a:r>
            <a:r>
              <a:rPr lang="en-US" sz="2000" dirty="0">
                <a:latin typeface="+mj-lt"/>
                <a:ea typeface="Calibri" panose="020F0502020204030204" pitchFamily="34" charset="0"/>
              </a:rPr>
              <a:t> </a:t>
            </a:r>
            <a:r>
              <a:rPr lang="en-US" sz="2000" dirty="0" err="1">
                <a:latin typeface="+mj-lt"/>
                <a:ea typeface="Calibri" panose="020F0502020204030204" pitchFamily="34" charset="0"/>
              </a:rPr>
              <a:t>thần</a:t>
            </a:r>
            <a:r>
              <a:rPr lang="en-US" sz="2000" dirty="0">
                <a:latin typeface="+mj-lt"/>
                <a:ea typeface="Calibri" panose="020F0502020204030204" pitchFamily="34" charset="0"/>
              </a:rPr>
              <a:t> </a:t>
            </a:r>
            <a:r>
              <a:rPr lang="en-US" sz="2000" dirty="0" err="1">
                <a:latin typeface="+mj-lt"/>
                <a:ea typeface="Calibri" panose="020F0502020204030204" pitchFamily="34" charset="0"/>
              </a:rPr>
              <a:t>thái</a:t>
            </a:r>
            <a:r>
              <a:rPr lang="en-US" sz="2000" dirty="0">
                <a:latin typeface="+mj-lt"/>
                <a:ea typeface="Calibri" panose="020F0502020204030204" pitchFamily="34" charset="0"/>
              </a:rPr>
              <a:t> </a:t>
            </a:r>
            <a:r>
              <a:rPr lang="en-US" sz="2000" dirty="0" err="1">
                <a:latin typeface="+mj-lt"/>
                <a:ea typeface="Calibri" panose="020F0502020204030204" pitchFamily="34" charset="0"/>
              </a:rPr>
              <a:t>độ</a:t>
            </a:r>
            <a:r>
              <a:rPr lang="en-US" sz="2000" dirty="0">
                <a:latin typeface="+mj-lt"/>
                <a:ea typeface="Calibri" panose="020F0502020204030204" pitchFamily="34" charset="0"/>
              </a:rPr>
              <a:t>, </a:t>
            </a:r>
            <a:r>
              <a:rPr lang="en-US" sz="2000" dirty="0" err="1">
                <a:latin typeface="+mj-lt"/>
                <a:ea typeface="Calibri" panose="020F0502020204030204" pitchFamily="34" charset="0"/>
              </a:rPr>
              <a:t>lời</a:t>
            </a:r>
            <a:r>
              <a:rPr lang="en-US" sz="2000" dirty="0">
                <a:latin typeface="+mj-lt"/>
                <a:ea typeface="Calibri" panose="020F0502020204030204" pitchFamily="34" charset="0"/>
              </a:rPr>
              <a:t> </a:t>
            </a:r>
            <a:r>
              <a:rPr lang="en-US" sz="2000" dirty="0" err="1">
                <a:latin typeface="+mj-lt"/>
                <a:ea typeface="Calibri" panose="020F0502020204030204" pitchFamily="34" charset="0"/>
              </a:rPr>
              <a:t>nói</a:t>
            </a:r>
            <a:r>
              <a:rPr lang="en-US" sz="2000" dirty="0">
                <a:latin typeface="+mj-lt"/>
                <a:ea typeface="Calibri" panose="020F0502020204030204" pitchFamily="34" charset="0"/>
              </a:rPr>
              <a:t>, </a:t>
            </a:r>
            <a:r>
              <a:rPr lang="en-US" sz="2000" dirty="0" err="1">
                <a:latin typeface="+mj-lt"/>
                <a:ea typeface="Calibri" panose="020F0502020204030204" pitchFamily="34" charset="0"/>
              </a:rPr>
              <a:t>tác</a:t>
            </a:r>
            <a:r>
              <a:rPr lang="en-US" sz="2000" dirty="0">
                <a:latin typeface="+mj-lt"/>
                <a:ea typeface="Calibri" panose="020F0502020204030204" pitchFamily="34" charset="0"/>
              </a:rPr>
              <a:t> </a:t>
            </a:r>
            <a:r>
              <a:rPr lang="en-US" sz="2000" dirty="0" err="1">
                <a:latin typeface="+mj-lt"/>
                <a:ea typeface="Calibri" panose="020F0502020204030204" pitchFamily="34" charset="0"/>
              </a:rPr>
              <a:t>phong</a:t>
            </a:r>
            <a:r>
              <a:rPr lang="en-US" sz="2000" dirty="0">
                <a:latin typeface="+mj-lt"/>
                <a:ea typeface="Calibri" panose="020F0502020204030204" pitchFamily="34" charset="0"/>
              </a:rPr>
              <a:t> </a:t>
            </a:r>
            <a:r>
              <a:rPr lang="en-US" sz="2000" dirty="0" err="1">
                <a:latin typeface="+mj-lt"/>
                <a:ea typeface="Calibri" panose="020F0502020204030204" pitchFamily="34" charset="0"/>
              </a:rPr>
              <a:t>của</a:t>
            </a:r>
            <a:r>
              <a:rPr lang="en-US" sz="2000" dirty="0">
                <a:latin typeface="+mj-lt"/>
                <a:ea typeface="Calibri" panose="020F0502020204030204" pitchFamily="34" charset="0"/>
              </a:rPr>
              <a:t> </a:t>
            </a:r>
            <a:r>
              <a:rPr lang="en-US" sz="2000" dirty="0" err="1">
                <a:latin typeface="+mj-lt"/>
                <a:ea typeface="Calibri" panose="020F0502020204030204" pitchFamily="34" charset="0"/>
              </a:rPr>
              <a:t>bác</a:t>
            </a:r>
            <a:r>
              <a:rPr lang="en-US" sz="2000" dirty="0">
                <a:latin typeface="+mj-lt"/>
                <a:ea typeface="Calibri" panose="020F0502020204030204" pitchFamily="34" charset="0"/>
              </a:rPr>
              <a:t> </a:t>
            </a:r>
            <a:r>
              <a:rPr lang="en-US" sz="2000" dirty="0" err="1">
                <a:latin typeface="+mj-lt"/>
                <a:ea typeface="Calibri" panose="020F0502020204030204" pitchFamily="34" charset="0"/>
              </a:rPr>
              <a:t>sĩ</a:t>
            </a:r>
            <a:r>
              <a:rPr lang="en-US" sz="2000" dirty="0">
                <a:latin typeface="+mj-lt"/>
                <a:ea typeface="Calibri" panose="020F0502020204030204" pitchFamily="34" charset="0"/>
              </a:rPr>
              <a:t>, </a:t>
            </a:r>
            <a:r>
              <a:rPr lang="en-US" sz="2000" dirty="0" err="1">
                <a:latin typeface="+mj-lt"/>
                <a:ea typeface="Calibri" panose="020F0502020204030204" pitchFamily="34" charset="0"/>
              </a:rPr>
              <a:t>điều</a:t>
            </a:r>
            <a:r>
              <a:rPr lang="en-US" sz="2000" dirty="0">
                <a:latin typeface="+mj-lt"/>
                <a:ea typeface="Calibri" panose="020F0502020204030204" pitchFamily="34" charset="0"/>
              </a:rPr>
              <a:t> </a:t>
            </a:r>
            <a:r>
              <a:rPr lang="en-US" sz="2000" dirty="0" err="1">
                <a:latin typeface="+mj-lt"/>
                <a:ea typeface="Calibri" panose="020F0502020204030204" pitchFamily="34" charset="0"/>
              </a:rPr>
              <a:t>dưỡng</a:t>
            </a:r>
            <a:r>
              <a:rPr lang="en-US" sz="2000" dirty="0">
                <a:latin typeface="+mj-lt"/>
                <a:ea typeface="Calibri" panose="020F0502020204030204" pitchFamily="34" charset="0"/>
              </a:rPr>
              <a:t>, </a:t>
            </a:r>
            <a:r>
              <a:rPr lang="en-US" sz="2000" dirty="0" err="1">
                <a:latin typeface="+mj-lt"/>
                <a:ea typeface="Calibri" panose="020F0502020204030204" pitchFamily="34" charset="0"/>
              </a:rPr>
              <a:t>hộ</a:t>
            </a:r>
            <a:r>
              <a:rPr lang="en-US" sz="2000" dirty="0">
                <a:latin typeface="+mj-lt"/>
                <a:ea typeface="Calibri" panose="020F0502020204030204" pitchFamily="34" charset="0"/>
              </a:rPr>
              <a:t> </a:t>
            </a:r>
            <a:r>
              <a:rPr lang="en-US" sz="2000" dirty="0" err="1">
                <a:latin typeface="+mj-lt"/>
                <a:ea typeface="Calibri" panose="020F0502020204030204" pitchFamily="34" charset="0"/>
              </a:rPr>
              <a:t>lý</a:t>
            </a:r>
            <a:r>
              <a:rPr lang="en-US" sz="2000" dirty="0">
                <a:latin typeface="+mj-lt"/>
                <a:ea typeface="Calibri" panose="020F0502020204030204" pitchFamily="34" charset="0"/>
              </a:rPr>
              <a:t>... </a:t>
            </a:r>
            <a:r>
              <a:rPr lang="en-US" sz="2000" dirty="0" err="1">
                <a:latin typeface="+mj-lt"/>
                <a:ea typeface="Calibri" panose="020F0502020204030204" pitchFamily="34" charset="0"/>
              </a:rPr>
              <a:t>và</a:t>
            </a:r>
            <a:r>
              <a:rPr lang="en-US" sz="2000" dirty="0">
                <a:latin typeface="+mj-lt"/>
                <a:ea typeface="Calibri" panose="020F0502020204030204" pitchFamily="34" charset="0"/>
              </a:rPr>
              <a:t> </a:t>
            </a:r>
            <a:r>
              <a:rPr lang="en-US" sz="2000" dirty="0" err="1">
                <a:latin typeface="+mj-lt"/>
                <a:ea typeface="Calibri" panose="020F0502020204030204" pitchFamily="34" charset="0"/>
              </a:rPr>
              <a:t>cũng</a:t>
            </a:r>
            <a:r>
              <a:rPr lang="en-US" sz="2000" dirty="0">
                <a:latin typeface="+mj-lt"/>
                <a:ea typeface="Calibri" panose="020F0502020204030204" pitchFamily="34" charset="0"/>
              </a:rPr>
              <a:t> </a:t>
            </a:r>
            <a:r>
              <a:rPr lang="en-US" sz="2000" dirty="0" err="1">
                <a:latin typeface="+mj-lt"/>
                <a:ea typeface="Calibri" panose="020F0502020204030204" pitchFamily="34" charset="0"/>
              </a:rPr>
              <a:t>tìm</a:t>
            </a:r>
            <a:r>
              <a:rPr lang="en-US" sz="2000" dirty="0">
                <a:latin typeface="+mj-lt"/>
                <a:ea typeface="Calibri" panose="020F0502020204030204" pitchFamily="34" charset="0"/>
              </a:rPr>
              <a:t> </a:t>
            </a:r>
            <a:r>
              <a:rPr lang="en-US" sz="2000" dirty="0" err="1">
                <a:latin typeface="+mj-lt"/>
                <a:ea typeface="Calibri" panose="020F0502020204030204" pitchFamily="34" charset="0"/>
              </a:rPr>
              <a:t>hiểu</a:t>
            </a:r>
            <a:r>
              <a:rPr lang="en-US" sz="2000" dirty="0">
                <a:latin typeface="+mj-lt"/>
                <a:ea typeface="Calibri" panose="020F0502020204030204" pitchFamily="34" charset="0"/>
              </a:rPr>
              <a:t>, </a:t>
            </a:r>
            <a:r>
              <a:rPr lang="en-US" sz="2000" dirty="0" err="1">
                <a:latin typeface="+mj-lt"/>
                <a:ea typeface="Calibri" panose="020F0502020204030204" pitchFamily="34" charset="0"/>
              </a:rPr>
              <a:t>lắng</a:t>
            </a:r>
            <a:r>
              <a:rPr lang="en-US" sz="2000" dirty="0">
                <a:latin typeface="+mj-lt"/>
                <a:ea typeface="Calibri" panose="020F0502020204030204" pitchFamily="34" charset="0"/>
              </a:rPr>
              <a:t> </a:t>
            </a:r>
            <a:r>
              <a:rPr lang="en-US" sz="2000" dirty="0" err="1">
                <a:latin typeface="+mj-lt"/>
                <a:ea typeface="Calibri" panose="020F0502020204030204" pitchFamily="34" charset="0"/>
              </a:rPr>
              <a:t>nghe</a:t>
            </a:r>
            <a:r>
              <a:rPr lang="en-US" sz="2000" dirty="0">
                <a:latin typeface="+mj-lt"/>
                <a:ea typeface="Calibri" panose="020F0502020204030204" pitchFamily="34" charset="0"/>
              </a:rPr>
              <a:t> ý </a:t>
            </a:r>
            <a:r>
              <a:rPr lang="en-US" sz="2000" dirty="0" err="1">
                <a:latin typeface="+mj-lt"/>
                <a:ea typeface="Calibri" panose="020F0502020204030204" pitchFamily="34" charset="0"/>
              </a:rPr>
              <a:t>kiến</a:t>
            </a:r>
            <a:r>
              <a:rPr lang="en-US" sz="2000" dirty="0">
                <a:latin typeface="+mj-lt"/>
                <a:ea typeface="Calibri" panose="020F0502020204030204" pitchFamily="34" charset="0"/>
              </a:rPr>
              <a:t> </a:t>
            </a:r>
            <a:r>
              <a:rPr lang="en-US" sz="2000" dirty="0" err="1">
                <a:latin typeface="+mj-lt"/>
                <a:ea typeface="Calibri" panose="020F0502020204030204" pitchFamily="34" charset="0"/>
              </a:rPr>
              <a:t>của</a:t>
            </a:r>
            <a:r>
              <a:rPr lang="en-US" sz="2000" dirty="0">
                <a:latin typeface="+mj-lt"/>
                <a:ea typeface="Calibri" panose="020F0502020204030204" pitchFamily="34" charset="0"/>
              </a:rPr>
              <a:t> </a:t>
            </a:r>
            <a:r>
              <a:rPr lang="en-US" sz="2000" dirty="0" err="1">
                <a:latin typeface="+mj-lt"/>
                <a:ea typeface="Calibri" panose="020F0502020204030204" pitchFamily="34" charset="0"/>
              </a:rPr>
              <a:t>người</a:t>
            </a:r>
            <a:r>
              <a:rPr lang="en-US" sz="2000" dirty="0">
                <a:latin typeface="+mj-lt"/>
                <a:ea typeface="Calibri" panose="020F0502020204030204" pitchFamily="34" charset="0"/>
              </a:rPr>
              <a:t> </a:t>
            </a:r>
            <a:r>
              <a:rPr lang="en-US" sz="2000" dirty="0" err="1">
                <a:latin typeface="+mj-lt"/>
                <a:ea typeface="Calibri" panose="020F0502020204030204" pitchFamily="34" charset="0"/>
              </a:rPr>
              <a:t>bệnh</a:t>
            </a:r>
            <a:r>
              <a:rPr lang="en-US" sz="2000" dirty="0">
                <a:latin typeface="+mj-lt"/>
                <a:ea typeface="Calibri" panose="020F0502020204030204" pitchFamily="34" charset="0"/>
              </a:rPr>
              <a:t> </a:t>
            </a:r>
            <a:r>
              <a:rPr lang="en-US" sz="2000" dirty="0" err="1">
                <a:latin typeface="+mj-lt"/>
                <a:ea typeface="Calibri" panose="020F0502020204030204" pitchFamily="34" charset="0"/>
              </a:rPr>
              <a:t>bên</a:t>
            </a:r>
            <a:r>
              <a:rPr lang="en-US" sz="2000" dirty="0">
                <a:latin typeface="+mj-lt"/>
                <a:ea typeface="Calibri" panose="020F0502020204030204" pitchFamily="34" charset="0"/>
              </a:rPr>
              <a:t> </a:t>
            </a:r>
            <a:r>
              <a:rPr lang="en-US" sz="2000" dirty="0" err="1">
                <a:latin typeface="+mj-lt"/>
                <a:ea typeface="Calibri" panose="020F0502020204030204" pitchFamily="34" charset="0"/>
              </a:rPr>
              <a:t>cạnh</a:t>
            </a:r>
            <a:r>
              <a:rPr lang="en-US" sz="2000" dirty="0">
                <a:latin typeface="+mj-lt"/>
                <a:ea typeface="Calibri" panose="020F0502020204030204" pitchFamily="34" charset="0"/>
              </a:rPr>
              <a:t> </a:t>
            </a: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4285749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a:ln>
                  <a:noFill/>
                </a:ln>
                <a:solidFill>
                  <a:srgbClr val="FFFFFF"/>
                </a:solidFill>
                <a:effectLst/>
                <a:uLnTx/>
                <a:uFillTx/>
                <a:latin typeface="Roboto Slab"/>
                <a:ea typeface="Roboto Slab"/>
                <a:sym typeface="Roboto Slab"/>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800" b="0" i="0" u="none" strike="noStrike" kern="0" cap="none" spc="0" normalizeH="0" baseline="0" noProof="0">
              <a:ln>
                <a:noFill/>
              </a:ln>
              <a:solidFill>
                <a:srgbClr val="FFFFFF"/>
              </a:solidFill>
              <a:effectLst/>
              <a:uLnTx/>
              <a:uFillTx/>
              <a:latin typeface="Roboto Slab"/>
              <a:ea typeface="Roboto Slab"/>
              <a:sym typeface="Roboto Slab"/>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2009</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2014</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0" name="Rectangle 49"/>
          <p:cNvSpPr/>
          <p:nvPr/>
        </p:nvSpPr>
        <p:spPr>
          <a:xfrm>
            <a:off x="578734" y="219919"/>
            <a:ext cx="8356922" cy="3323987"/>
          </a:xfrm>
          <a:prstGeom prst="rect">
            <a:avLst/>
          </a:prstGeom>
        </p:spPr>
        <p:txBody>
          <a:bodyPr wrap="square">
            <a:spAutoFit/>
          </a:bodyPr>
          <a:lstStyle/>
          <a:p>
            <a:pPr marL="0" marR="0" lvl="0" indent="36576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000" b="1" i="0" u="none" strike="noStrike" kern="0" cap="none" spc="0" normalizeH="0" baseline="0" noProof="0" dirty="0">
                <a:ln>
                  <a:noFill/>
                </a:ln>
                <a:solidFill>
                  <a:srgbClr val="FF0000"/>
                </a:solidFill>
                <a:effectLst/>
                <a:uLnTx/>
                <a:uFillTx/>
                <a:latin typeface="+mj-lt"/>
                <a:sym typeface="Arial"/>
              </a:rPr>
              <a:t>2</a:t>
            </a:r>
            <a:r>
              <a:rPr kumimoji="0" lang="en-US" sz="2000" b="1" i="0" u="none" strike="noStrike" kern="0" cap="none" spc="0" normalizeH="0" baseline="0" noProof="0" dirty="0" smtClean="0">
                <a:ln>
                  <a:noFill/>
                </a:ln>
                <a:solidFill>
                  <a:srgbClr val="FF0000"/>
                </a:solidFill>
                <a:effectLst/>
                <a:uLnTx/>
                <a:uFillTx/>
                <a:latin typeface="+mj-lt"/>
                <a:sym typeface="Arial"/>
              </a:rPr>
              <a:t>.</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smtClean="0">
                <a:ln>
                  <a:noFill/>
                </a:ln>
                <a:solidFill>
                  <a:srgbClr val="000000"/>
                </a:solidFill>
                <a:effectLst/>
                <a:uLnTx/>
                <a:uFillTx/>
                <a:latin typeface="+mj-lt"/>
                <a:ea typeface="Calibri" panose="020F0502020204030204" pitchFamily="34" charset="0"/>
                <a:sym typeface="Arial"/>
              </a:rPr>
              <a:t>Một</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số</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dạng</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tâm</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lý</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người</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smtClean="0">
                <a:ln>
                  <a:noFill/>
                </a:ln>
                <a:solidFill>
                  <a:srgbClr val="000000"/>
                </a:solidFill>
                <a:effectLst/>
                <a:uLnTx/>
                <a:uFillTx/>
                <a:latin typeface="+mj-lt"/>
                <a:ea typeface="Calibri" panose="020F0502020204030204" pitchFamily="34" charset="0"/>
                <a:sym typeface="Arial"/>
              </a:rPr>
              <a:t>bệnh</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  </a:t>
            </a:r>
          </a:p>
          <a:p>
            <a:pPr lvl="0" indent="457200" algn="just">
              <a:spcAft>
                <a:spcPts val="600"/>
              </a:spcAft>
            </a:pPr>
            <a:r>
              <a:rPr lang="en-US" sz="2000" dirty="0">
                <a:latin typeface="+mj-lt"/>
                <a:ea typeface="Calibri" panose="020F0502020204030204" pitchFamily="34" charset="0"/>
                <a:cs typeface="Times New Roman" panose="02020603050405020304" pitchFamily="18" charset="0"/>
              </a:rPr>
              <a:t>d</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smtClean="0">
                <a:ln>
                  <a:noFill/>
                </a:ln>
                <a:solidFill>
                  <a:srgbClr val="000000"/>
                </a:solidFill>
                <a:effectLst/>
                <a:uLnTx/>
                <a:uFillTx/>
                <a:latin typeface="+mj-lt"/>
                <a:ea typeface="Calibri" panose="020F0502020204030204" pitchFamily="34" charset="0"/>
                <a:sym typeface="Arial"/>
              </a:rPr>
              <a:t>Lòng</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Arial"/>
              </a:rPr>
              <a:t> tin </a:t>
            </a:r>
            <a:r>
              <a:rPr kumimoji="0" lang="en-US" sz="2000" b="0" i="0" u="none" strike="noStrike" kern="0" cap="none" spc="0" normalizeH="0" noProof="0" dirty="0" err="1" smtClean="0">
                <a:ln>
                  <a:noFill/>
                </a:ln>
                <a:solidFill>
                  <a:srgbClr val="000000"/>
                </a:solidFill>
                <a:effectLst/>
                <a:uLnTx/>
                <a:uFillTx/>
                <a:latin typeface="+mj-lt"/>
                <a:ea typeface="Calibri" panose="020F0502020204030204" pitchFamily="34" charset="0"/>
                <a:sym typeface="Arial"/>
              </a:rPr>
              <a:t>của</a:t>
            </a:r>
            <a:r>
              <a:rPr kumimoji="0" lang="en-US" sz="2000" b="0" i="0" u="none" strike="noStrike" kern="0" cap="none" spc="0" normalizeH="0" noProof="0" dirty="0" smtClean="0">
                <a:ln>
                  <a:noFill/>
                </a:ln>
                <a:solidFill>
                  <a:srgbClr val="000000"/>
                </a:solidFill>
                <a:effectLst/>
                <a:uLnTx/>
                <a:uFillTx/>
                <a:latin typeface="+mj-lt"/>
                <a:ea typeface="Calibri" panose="020F0502020204030204" pitchFamily="34" charset="0"/>
                <a:sym typeface="Arial"/>
              </a:rPr>
              <a:t> BN: </a:t>
            </a:r>
            <a:r>
              <a:rPr lang="en-US" sz="2000" dirty="0" err="1">
                <a:latin typeface="+mj-lt"/>
                <a:ea typeface="Calibri" panose="020F0502020204030204" pitchFamily="34" charset="0"/>
              </a:rPr>
              <a:t>Khi</a:t>
            </a:r>
            <a:r>
              <a:rPr lang="en-US" sz="2000" dirty="0">
                <a:latin typeface="+mj-lt"/>
                <a:ea typeface="Calibri" panose="020F0502020204030204" pitchFamily="34" charset="0"/>
              </a:rPr>
              <a:t> </a:t>
            </a:r>
            <a:r>
              <a:rPr lang="en-US" sz="2000" dirty="0" smtClean="0">
                <a:latin typeface="+mj-lt"/>
                <a:ea typeface="Calibri" panose="020F0502020204030204" pitchFamily="34" charset="0"/>
              </a:rPr>
              <a:t>BN </a:t>
            </a:r>
            <a:r>
              <a:rPr lang="en-US" sz="2000" dirty="0" err="1">
                <a:latin typeface="+mj-lt"/>
                <a:ea typeface="Calibri" panose="020F0502020204030204" pitchFamily="34" charset="0"/>
              </a:rPr>
              <a:t>vào</a:t>
            </a:r>
            <a:r>
              <a:rPr lang="en-US" sz="2000" dirty="0">
                <a:latin typeface="+mj-lt"/>
                <a:ea typeface="Calibri" panose="020F0502020204030204" pitchFamily="34" charset="0"/>
              </a:rPr>
              <a:t> </a:t>
            </a:r>
            <a:r>
              <a:rPr lang="en-US" sz="2000" dirty="0" err="1">
                <a:latin typeface="+mj-lt"/>
                <a:ea typeface="Calibri" panose="020F0502020204030204" pitchFamily="34" charset="0"/>
              </a:rPr>
              <a:t>viện</a:t>
            </a:r>
            <a:r>
              <a:rPr lang="en-US" sz="2000" dirty="0">
                <a:latin typeface="+mj-lt"/>
                <a:ea typeface="Calibri" panose="020F0502020204030204" pitchFamily="34" charset="0"/>
              </a:rPr>
              <a:t>, </a:t>
            </a:r>
            <a:r>
              <a:rPr lang="en-US" sz="2000" dirty="0" err="1">
                <a:latin typeface="+mj-lt"/>
                <a:ea typeface="Calibri" panose="020F0502020204030204" pitchFamily="34" charset="0"/>
              </a:rPr>
              <a:t>nhất</a:t>
            </a:r>
            <a:r>
              <a:rPr lang="en-US" sz="2000" dirty="0">
                <a:latin typeface="+mj-lt"/>
                <a:ea typeface="Calibri" panose="020F0502020204030204" pitchFamily="34" charset="0"/>
              </a:rPr>
              <a:t> </a:t>
            </a:r>
            <a:r>
              <a:rPr lang="en-US" sz="2000" dirty="0" err="1">
                <a:latin typeface="+mj-lt"/>
                <a:ea typeface="Calibri" panose="020F0502020204030204" pitchFamily="34" charset="0"/>
              </a:rPr>
              <a:t>là</a:t>
            </a:r>
            <a:r>
              <a:rPr lang="en-US" sz="2000" dirty="0">
                <a:latin typeface="+mj-lt"/>
                <a:ea typeface="Calibri" panose="020F0502020204030204" pitchFamily="34" charset="0"/>
              </a:rPr>
              <a:t> </a:t>
            </a:r>
            <a:r>
              <a:rPr lang="en-US" sz="2000" dirty="0" err="1">
                <a:latin typeface="+mj-lt"/>
                <a:ea typeface="Calibri" panose="020F0502020204030204" pitchFamily="34" charset="0"/>
              </a:rPr>
              <a:t>khi</a:t>
            </a:r>
            <a:r>
              <a:rPr lang="en-US" sz="2000" dirty="0">
                <a:latin typeface="+mj-lt"/>
                <a:ea typeface="Calibri" panose="020F0502020204030204" pitchFamily="34" charset="0"/>
              </a:rPr>
              <a:t> </a:t>
            </a:r>
            <a:r>
              <a:rPr lang="en-US" sz="2000" dirty="0" err="1">
                <a:latin typeface="+mj-lt"/>
                <a:ea typeface="Calibri" panose="020F0502020204030204" pitchFamily="34" charset="0"/>
              </a:rPr>
              <a:t>mới</a:t>
            </a:r>
            <a:r>
              <a:rPr lang="en-US" sz="2000" dirty="0">
                <a:latin typeface="+mj-lt"/>
                <a:ea typeface="Calibri" panose="020F0502020204030204" pitchFamily="34" charset="0"/>
              </a:rPr>
              <a:t> </a:t>
            </a:r>
            <a:r>
              <a:rPr lang="en-US" sz="2000" dirty="0" err="1">
                <a:latin typeface="+mj-lt"/>
                <a:ea typeface="Calibri" panose="020F0502020204030204" pitchFamily="34" charset="0"/>
              </a:rPr>
              <a:t>đến</a:t>
            </a:r>
            <a:r>
              <a:rPr lang="en-US" sz="2000" dirty="0">
                <a:latin typeface="+mj-lt"/>
                <a:ea typeface="Calibri" panose="020F0502020204030204" pitchFamily="34" charset="0"/>
              </a:rPr>
              <a:t> </a:t>
            </a:r>
            <a:r>
              <a:rPr lang="en-US" sz="2000" dirty="0" err="1">
                <a:latin typeface="+mj-lt"/>
                <a:ea typeface="Calibri" panose="020F0502020204030204" pitchFamily="34" charset="0"/>
              </a:rPr>
              <a:t>bệnh</a:t>
            </a:r>
            <a:r>
              <a:rPr lang="en-US" sz="2000" dirty="0">
                <a:latin typeface="+mj-lt"/>
                <a:ea typeface="Calibri" panose="020F0502020204030204" pitchFamily="34" charset="0"/>
              </a:rPr>
              <a:t> </a:t>
            </a:r>
            <a:r>
              <a:rPr lang="en-US" sz="2000" dirty="0" err="1">
                <a:latin typeface="+mj-lt"/>
                <a:ea typeface="Calibri" panose="020F0502020204030204" pitchFamily="34" charset="0"/>
              </a:rPr>
              <a:t>viện</a:t>
            </a:r>
            <a:r>
              <a:rPr lang="en-US" sz="2000" dirty="0">
                <a:latin typeface="+mj-lt"/>
                <a:ea typeface="Calibri" panose="020F0502020204030204" pitchFamily="34" charset="0"/>
              </a:rPr>
              <a:t> </a:t>
            </a:r>
            <a:r>
              <a:rPr lang="en-US" sz="2000" dirty="0" err="1">
                <a:latin typeface="+mj-lt"/>
                <a:ea typeface="Calibri" panose="020F0502020204030204" pitchFamily="34" charset="0"/>
              </a:rPr>
              <a:t>lần</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đầu</a:t>
            </a:r>
            <a:r>
              <a:rPr lang="en-US" sz="2000" dirty="0" smtClean="0">
                <a:latin typeface="+mj-lt"/>
                <a:ea typeface="Calibri" panose="020F0502020204030204" pitchFamily="34" charset="0"/>
              </a:rPr>
              <a:t> </a:t>
            </a:r>
            <a:r>
              <a:rPr lang="en-US" sz="2000" dirty="0" smtClean="0">
                <a:latin typeface="+mj-lt"/>
                <a:ea typeface="Calibri" panose="020F0502020204030204" pitchFamily="34" charset="0"/>
                <a:sym typeface="Wingdings" panose="05000000000000000000" pitchFamily="2" charset="2"/>
              </a:rPr>
              <a:t></a:t>
            </a:r>
            <a:r>
              <a:rPr lang="en-US" sz="2000" dirty="0" smtClean="0">
                <a:latin typeface="+mj-lt"/>
                <a:ea typeface="Calibri" panose="020F0502020204030204" pitchFamily="34" charset="0"/>
              </a:rPr>
              <a:t> </a:t>
            </a:r>
            <a:r>
              <a:rPr lang="en-US" sz="2000" dirty="0">
                <a:latin typeface="+mj-lt"/>
                <a:ea typeface="Calibri" panose="020F0502020204030204" pitchFamily="34" charset="0"/>
              </a:rPr>
              <a:t>tin </a:t>
            </a:r>
            <a:r>
              <a:rPr lang="en-US" sz="2000" dirty="0" err="1">
                <a:latin typeface="+mj-lt"/>
                <a:ea typeface="Calibri" panose="020F0502020204030204" pitchFamily="34" charset="0"/>
              </a:rPr>
              <a:t>tưởng</a:t>
            </a:r>
            <a:r>
              <a:rPr lang="en-US" sz="2000" dirty="0">
                <a:latin typeface="+mj-lt"/>
                <a:ea typeface="Calibri" panose="020F0502020204030204" pitchFamily="34" charset="0"/>
              </a:rPr>
              <a:t> </a:t>
            </a:r>
            <a:r>
              <a:rPr lang="en-US" sz="2000" dirty="0" err="1">
                <a:latin typeface="+mj-lt"/>
                <a:ea typeface="Calibri" panose="020F0502020204030204" pitchFamily="34" charset="0"/>
              </a:rPr>
              <a:t>vào</a:t>
            </a:r>
            <a:r>
              <a:rPr lang="en-US" sz="2000" dirty="0">
                <a:latin typeface="+mj-lt"/>
                <a:ea typeface="Calibri" panose="020F0502020204030204" pitchFamily="34" charset="0"/>
              </a:rPr>
              <a:t> </a:t>
            </a:r>
            <a:r>
              <a:rPr lang="en-US" sz="2000" dirty="0" smtClean="0">
                <a:latin typeface="+mj-lt"/>
                <a:ea typeface="Calibri" panose="020F0502020204030204" pitchFamily="34" charset="0"/>
              </a:rPr>
              <a:t>BV, </a:t>
            </a:r>
            <a:r>
              <a:rPr lang="en-US" sz="2000" dirty="0" err="1">
                <a:latin typeface="+mj-lt"/>
                <a:ea typeface="Calibri" panose="020F0502020204030204" pitchFamily="34" charset="0"/>
              </a:rPr>
              <a:t>có</a:t>
            </a:r>
            <a:r>
              <a:rPr lang="en-US" sz="2000" dirty="0">
                <a:latin typeface="+mj-lt"/>
                <a:ea typeface="Calibri" panose="020F0502020204030204" pitchFamily="34" charset="0"/>
              </a:rPr>
              <a:t> </a:t>
            </a:r>
            <a:r>
              <a:rPr lang="en-US" sz="2000" dirty="0" err="1">
                <a:latin typeface="+mj-lt"/>
                <a:ea typeface="Calibri" panose="020F0502020204030204" pitchFamily="34" charset="0"/>
              </a:rPr>
              <a:t>ấn</a:t>
            </a:r>
            <a:r>
              <a:rPr lang="en-US" sz="2000" dirty="0">
                <a:latin typeface="+mj-lt"/>
                <a:ea typeface="Calibri" panose="020F0502020204030204" pitchFamily="34" charset="0"/>
              </a:rPr>
              <a:t> </a:t>
            </a:r>
            <a:r>
              <a:rPr lang="en-US" sz="2000" dirty="0" err="1">
                <a:latin typeface="+mj-lt"/>
                <a:ea typeface="Calibri" panose="020F0502020204030204" pitchFamily="34" charset="0"/>
              </a:rPr>
              <a:t>tượng</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tốt</a:t>
            </a:r>
            <a:r>
              <a:rPr lang="en-US" sz="2000" dirty="0" smtClean="0">
                <a:latin typeface="+mj-lt"/>
                <a:ea typeface="Calibri" panose="020F0502020204030204" pitchFamily="34" charset="0"/>
              </a:rPr>
              <a:t> NVYT. </a:t>
            </a:r>
            <a:r>
              <a:rPr lang="en-US" sz="2000" dirty="0" err="1">
                <a:latin typeface="+mj-lt"/>
                <a:ea typeface="Calibri" panose="020F0502020204030204" pitchFamily="34" charset="0"/>
              </a:rPr>
              <a:t>Khi</a:t>
            </a:r>
            <a:r>
              <a:rPr lang="en-US" sz="2000" dirty="0">
                <a:latin typeface="+mj-lt"/>
                <a:ea typeface="Calibri" panose="020F0502020204030204" pitchFamily="34" charset="0"/>
              </a:rPr>
              <a:t> </a:t>
            </a:r>
            <a:r>
              <a:rPr lang="en-US" sz="2000" dirty="0" err="1">
                <a:latin typeface="+mj-lt"/>
                <a:ea typeface="Calibri" panose="020F0502020204030204" pitchFamily="34" charset="0"/>
              </a:rPr>
              <a:t>có</a:t>
            </a:r>
            <a:r>
              <a:rPr lang="en-US" sz="2000" dirty="0">
                <a:latin typeface="+mj-lt"/>
                <a:ea typeface="Calibri" panose="020F0502020204030204" pitchFamily="34" charset="0"/>
              </a:rPr>
              <a:t> </a:t>
            </a:r>
            <a:r>
              <a:rPr lang="en-US" sz="2000" dirty="0" err="1">
                <a:latin typeface="+mj-lt"/>
                <a:ea typeface="Calibri" panose="020F0502020204030204" pitchFamily="34" charset="0"/>
              </a:rPr>
              <a:t>những</a:t>
            </a:r>
            <a:r>
              <a:rPr lang="en-US" sz="2000" dirty="0">
                <a:latin typeface="+mj-lt"/>
                <a:ea typeface="Calibri" panose="020F0502020204030204" pitchFamily="34" charset="0"/>
              </a:rPr>
              <a:t> </a:t>
            </a:r>
            <a:r>
              <a:rPr lang="en-US" sz="2000" dirty="0" err="1">
                <a:latin typeface="+mj-lt"/>
                <a:ea typeface="Calibri" panose="020F0502020204030204" pitchFamily="34" charset="0"/>
              </a:rPr>
              <a:t>cử</a:t>
            </a:r>
            <a:r>
              <a:rPr lang="en-US" sz="2000" dirty="0">
                <a:latin typeface="+mj-lt"/>
                <a:ea typeface="Calibri" panose="020F0502020204030204" pitchFamily="34" charset="0"/>
              </a:rPr>
              <a:t> </a:t>
            </a:r>
            <a:r>
              <a:rPr lang="en-US" sz="2000" dirty="0" err="1">
                <a:latin typeface="+mj-lt"/>
                <a:ea typeface="Calibri" panose="020F0502020204030204" pitchFamily="34" charset="0"/>
              </a:rPr>
              <a:t>chỉ</a:t>
            </a:r>
            <a:r>
              <a:rPr lang="en-US" sz="2000" dirty="0">
                <a:latin typeface="+mj-lt"/>
                <a:ea typeface="Calibri" panose="020F0502020204030204" pitchFamily="34" charset="0"/>
              </a:rPr>
              <a:t> </a:t>
            </a:r>
            <a:r>
              <a:rPr lang="en-US" sz="2000" dirty="0" err="1">
                <a:latin typeface="+mj-lt"/>
                <a:ea typeface="Calibri" panose="020F0502020204030204" pitchFamily="34" charset="0"/>
              </a:rPr>
              <a:t>và</a:t>
            </a:r>
            <a:r>
              <a:rPr lang="en-US" sz="2000" dirty="0">
                <a:latin typeface="+mj-lt"/>
                <a:ea typeface="Calibri" panose="020F0502020204030204" pitchFamily="34" charset="0"/>
              </a:rPr>
              <a:t> </a:t>
            </a:r>
            <a:r>
              <a:rPr lang="en-US" sz="2000" dirty="0" err="1">
                <a:latin typeface="+mj-lt"/>
                <a:ea typeface="Calibri" panose="020F0502020204030204" pitchFamily="34" charset="0"/>
              </a:rPr>
              <a:t>lời</a:t>
            </a:r>
            <a:r>
              <a:rPr lang="en-US" sz="2000" dirty="0">
                <a:latin typeface="+mj-lt"/>
                <a:ea typeface="Calibri" panose="020F0502020204030204" pitchFamily="34" charset="0"/>
              </a:rPr>
              <a:t> </a:t>
            </a:r>
            <a:r>
              <a:rPr lang="en-US" sz="2000" dirty="0" err="1">
                <a:latin typeface="+mj-lt"/>
                <a:ea typeface="Calibri" panose="020F0502020204030204" pitchFamily="34" charset="0"/>
              </a:rPr>
              <a:t>nói</a:t>
            </a:r>
            <a:r>
              <a:rPr lang="en-US" sz="2000" dirty="0">
                <a:latin typeface="+mj-lt"/>
                <a:ea typeface="Calibri" panose="020F0502020204030204" pitchFamily="34" charset="0"/>
              </a:rPr>
              <a:t> </a:t>
            </a:r>
            <a:r>
              <a:rPr lang="en-US" sz="2000" dirty="0" err="1">
                <a:latin typeface="+mj-lt"/>
                <a:ea typeface="Calibri" panose="020F0502020204030204" pitchFamily="34" charset="0"/>
              </a:rPr>
              <a:t>không</a:t>
            </a:r>
            <a:r>
              <a:rPr lang="en-US" sz="2000" dirty="0">
                <a:latin typeface="+mj-lt"/>
                <a:ea typeface="Calibri" panose="020F0502020204030204" pitchFamily="34" charset="0"/>
              </a:rPr>
              <a:t> </a:t>
            </a:r>
            <a:r>
              <a:rPr lang="en-US" sz="2000" dirty="0" err="1">
                <a:latin typeface="+mj-lt"/>
                <a:ea typeface="Calibri" panose="020F0502020204030204" pitchFamily="34" charset="0"/>
              </a:rPr>
              <a:t>tốt</a:t>
            </a:r>
            <a:r>
              <a:rPr lang="en-US" sz="2000" dirty="0">
                <a:latin typeface="+mj-lt"/>
                <a:ea typeface="Calibri" panose="020F0502020204030204" pitchFamily="34" charset="0"/>
              </a:rPr>
              <a:t> </a:t>
            </a:r>
            <a:r>
              <a:rPr lang="en-US" sz="2000" dirty="0" err="1">
                <a:latin typeface="+mj-lt"/>
                <a:ea typeface="Calibri" panose="020F0502020204030204" pitchFamily="34" charset="0"/>
              </a:rPr>
              <a:t>đẹp</a:t>
            </a:r>
            <a:r>
              <a:rPr lang="en-US" sz="2000" dirty="0">
                <a:latin typeface="+mj-lt"/>
                <a:ea typeface="Calibri" panose="020F0502020204030204" pitchFamily="34" charset="0"/>
              </a:rPr>
              <a:t>, </a:t>
            </a:r>
            <a:r>
              <a:rPr lang="en-US" sz="2000" dirty="0" err="1">
                <a:latin typeface="+mj-lt"/>
                <a:ea typeface="Calibri" panose="020F0502020204030204" pitchFamily="34" charset="0"/>
              </a:rPr>
              <a:t>phạm</a:t>
            </a:r>
            <a:r>
              <a:rPr lang="en-US" sz="2000" dirty="0">
                <a:latin typeface="+mj-lt"/>
                <a:ea typeface="Calibri" panose="020F0502020204030204" pitchFamily="34" charset="0"/>
              </a:rPr>
              <a:t> </a:t>
            </a:r>
            <a:r>
              <a:rPr lang="en-US" sz="2000" dirty="0" err="1">
                <a:latin typeface="+mj-lt"/>
                <a:ea typeface="Calibri" panose="020F0502020204030204" pitchFamily="34" charset="0"/>
              </a:rPr>
              <a:t>thiếu</a:t>
            </a:r>
            <a:r>
              <a:rPr lang="en-US" sz="2000" dirty="0">
                <a:latin typeface="+mj-lt"/>
                <a:ea typeface="Calibri" panose="020F0502020204030204" pitchFamily="34" charset="0"/>
              </a:rPr>
              <a:t> </a:t>
            </a:r>
            <a:r>
              <a:rPr lang="en-US" sz="2000" dirty="0" err="1">
                <a:latin typeface="+mj-lt"/>
                <a:ea typeface="Calibri" panose="020F0502020204030204" pitchFamily="34" charset="0"/>
              </a:rPr>
              <a:t>sót</a:t>
            </a:r>
            <a:r>
              <a:rPr lang="en-US" sz="2000" dirty="0">
                <a:latin typeface="+mj-lt"/>
                <a:ea typeface="Calibri" panose="020F0502020204030204" pitchFamily="34" charset="0"/>
              </a:rPr>
              <a:t>, </a:t>
            </a:r>
            <a:r>
              <a:rPr lang="en-US" sz="2000" dirty="0" err="1">
                <a:latin typeface="+mj-lt"/>
                <a:ea typeface="Calibri" panose="020F0502020204030204" pitchFamily="34" charset="0"/>
              </a:rPr>
              <a:t>thái</a:t>
            </a:r>
            <a:r>
              <a:rPr lang="en-US" sz="2000" dirty="0">
                <a:latin typeface="+mj-lt"/>
                <a:ea typeface="Calibri" panose="020F0502020204030204" pitchFamily="34" charset="0"/>
              </a:rPr>
              <a:t> </a:t>
            </a:r>
            <a:r>
              <a:rPr lang="en-US" sz="2000" dirty="0" err="1">
                <a:latin typeface="+mj-lt"/>
                <a:ea typeface="Calibri" panose="020F0502020204030204" pitchFamily="34" charset="0"/>
              </a:rPr>
              <a:t>độ</a:t>
            </a:r>
            <a:r>
              <a:rPr lang="en-US" sz="2000" dirty="0">
                <a:latin typeface="+mj-lt"/>
                <a:ea typeface="Calibri" panose="020F0502020204030204" pitchFamily="34" charset="0"/>
              </a:rPr>
              <a:t> </a:t>
            </a:r>
            <a:r>
              <a:rPr lang="en-US" sz="2000" dirty="0" err="1">
                <a:latin typeface="+mj-lt"/>
                <a:ea typeface="Calibri" panose="020F0502020204030204" pitchFamily="34" charset="0"/>
              </a:rPr>
              <a:t>phục</a:t>
            </a:r>
            <a:r>
              <a:rPr lang="en-US" sz="2000" dirty="0">
                <a:latin typeface="+mj-lt"/>
                <a:ea typeface="Calibri" panose="020F0502020204030204" pitchFamily="34" charset="0"/>
              </a:rPr>
              <a:t> </a:t>
            </a:r>
            <a:r>
              <a:rPr lang="en-US" sz="2000" dirty="0" err="1">
                <a:latin typeface="+mj-lt"/>
                <a:ea typeface="Calibri" panose="020F0502020204030204" pitchFamily="34" charset="0"/>
              </a:rPr>
              <a:t>vụ</a:t>
            </a:r>
            <a:r>
              <a:rPr lang="en-US" sz="2000" dirty="0">
                <a:latin typeface="+mj-lt"/>
                <a:ea typeface="Calibri" panose="020F0502020204030204" pitchFamily="34" charset="0"/>
              </a:rPr>
              <a:t> </a:t>
            </a:r>
            <a:r>
              <a:rPr lang="en-US" sz="2000" dirty="0" err="1">
                <a:latin typeface="+mj-lt"/>
                <a:ea typeface="Calibri" panose="020F0502020204030204" pitchFamily="34" charset="0"/>
              </a:rPr>
              <a:t>và</a:t>
            </a:r>
            <a:r>
              <a:rPr lang="en-US" sz="2000" dirty="0">
                <a:latin typeface="+mj-lt"/>
                <a:ea typeface="Calibri" panose="020F0502020204030204" pitchFamily="34" charset="0"/>
              </a:rPr>
              <a:t> </a:t>
            </a:r>
            <a:r>
              <a:rPr lang="en-US" sz="2000" dirty="0" err="1">
                <a:latin typeface="+mj-lt"/>
                <a:ea typeface="Calibri" panose="020F0502020204030204" pitchFamily="34" charset="0"/>
              </a:rPr>
              <a:t>chất</a:t>
            </a:r>
            <a:r>
              <a:rPr lang="en-US" sz="2000" dirty="0">
                <a:latin typeface="+mj-lt"/>
                <a:ea typeface="Calibri" panose="020F0502020204030204" pitchFamily="34" charset="0"/>
              </a:rPr>
              <a:t> </a:t>
            </a:r>
            <a:r>
              <a:rPr lang="en-US" sz="2000" dirty="0" err="1">
                <a:latin typeface="+mj-lt"/>
                <a:ea typeface="Calibri" panose="020F0502020204030204" pitchFamily="34" charset="0"/>
              </a:rPr>
              <a:t>lượng</a:t>
            </a:r>
            <a:r>
              <a:rPr lang="en-US" sz="2000" dirty="0">
                <a:latin typeface="+mj-lt"/>
                <a:ea typeface="Calibri" panose="020F0502020204030204" pitchFamily="34" charset="0"/>
              </a:rPr>
              <a:t> </a:t>
            </a:r>
            <a:r>
              <a:rPr lang="en-US" sz="2000" dirty="0" err="1">
                <a:latin typeface="+mj-lt"/>
                <a:ea typeface="Calibri" panose="020F0502020204030204" pitchFamily="34" charset="0"/>
              </a:rPr>
              <a:t>điều</a:t>
            </a:r>
            <a:r>
              <a:rPr lang="en-US" sz="2000" dirty="0">
                <a:latin typeface="+mj-lt"/>
                <a:ea typeface="Calibri" panose="020F0502020204030204" pitchFamily="34" charset="0"/>
              </a:rPr>
              <a:t> </a:t>
            </a:r>
            <a:r>
              <a:rPr lang="en-US" sz="2000" dirty="0" err="1">
                <a:latin typeface="+mj-lt"/>
                <a:ea typeface="Calibri" panose="020F0502020204030204" pitchFamily="34" charset="0"/>
              </a:rPr>
              <a:t>trị</a:t>
            </a:r>
            <a:r>
              <a:rPr lang="en-US" sz="2000" dirty="0">
                <a:latin typeface="+mj-lt"/>
                <a:ea typeface="Calibri" panose="020F0502020204030204" pitchFamily="34" charset="0"/>
              </a:rPr>
              <a:t> </a:t>
            </a:r>
            <a:r>
              <a:rPr lang="en-US" sz="2000" dirty="0" err="1">
                <a:latin typeface="+mj-lt"/>
                <a:ea typeface="Calibri" panose="020F0502020204030204" pitchFamily="34" charset="0"/>
              </a:rPr>
              <a:t>không</a:t>
            </a:r>
            <a:r>
              <a:rPr lang="en-US" sz="2000" dirty="0">
                <a:latin typeface="+mj-lt"/>
                <a:ea typeface="Calibri" panose="020F0502020204030204" pitchFamily="34" charset="0"/>
              </a:rPr>
              <a:t> </a:t>
            </a:r>
            <a:r>
              <a:rPr lang="en-US" sz="2000" dirty="0" err="1">
                <a:latin typeface="+mj-lt"/>
                <a:ea typeface="Calibri" panose="020F0502020204030204" pitchFamily="34" charset="0"/>
              </a:rPr>
              <a:t>đảm</a:t>
            </a:r>
            <a:r>
              <a:rPr lang="en-US" sz="2000" dirty="0">
                <a:latin typeface="+mj-lt"/>
                <a:ea typeface="Calibri" panose="020F0502020204030204" pitchFamily="34" charset="0"/>
              </a:rPr>
              <a:t> </a:t>
            </a:r>
            <a:r>
              <a:rPr lang="en-US" sz="2000" dirty="0" err="1">
                <a:latin typeface="+mj-lt"/>
                <a:ea typeface="Calibri" panose="020F0502020204030204" pitchFamily="34" charset="0"/>
              </a:rPr>
              <a:t>bảo</a:t>
            </a:r>
            <a:r>
              <a:rPr lang="en-US" sz="2000" dirty="0">
                <a:latin typeface="+mj-lt"/>
                <a:ea typeface="Calibri" panose="020F0502020204030204" pitchFamily="34" charset="0"/>
              </a:rPr>
              <a:t> </a:t>
            </a:r>
            <a:r>
              <a:rPr lang="en-US" sz="2000" dirty="0" err="1">
                <a:latin typeface="+mj-lt"/>
                <a:ea typeface="Calibri" panose="020F0502020204030204" pitchFamily="34" charset="0"/>
              </a:rPr>
              <a:t>thì</a:t>
            </a:r>
            <a:r>
              <a:rPr lang="en-US" sz="2000" dirty="0">
                <a:latin typeface="+mj-lt"/>
                <a:ea typeface="Calibri" panose="020F0502020204030204" pitchFamily="34" charset="0"/>
              </a:rPr>
              <a:t> </a:t>
            </a:r>
            <a:r>
              <a:rPr lang="en-US" sz="2000" dirty="0" err="1">
                <a:latin typeface="+mj-lt"/>
                <a:ea typeface="Calibri" panose="020F0502020204030204" pitchFamily="34" charset="0"/>
              </a:rPr>
              <a:t>dễ</a:t>
            </a:r>
            <a:r>
              <a:rPr lang="en-US" sz="2000" dirty="0">
                <a:latin typeface="+mj-lt"/>
                <a:ea typeface="Calibri" panose="020F0502020204030204" pitchFamily="34" charset="0"/>
              </a:rPr>
              <a:t> </a:t>
            </a:r>
            <a:r>
              <a:rPr lang="en-US" sz="2000" dirty="0" err="1">
                <a:latin typeface="+mj-lt"/>
                <a:ea typeface="Calibri" panose="020F0502020204030204" pitchFamily="34" charset="0"/>
              </a:rPr>
              <a:t>mất</a:t>
            </a:r>
            <a:r>
              <a:rPr lang="en-US" sz="2000" dirty="0">
                <a:latin typeface="+mj-lt"/>
                <a:ea typeface="Calibri" panose="020F0502020204030204" pitchFamily="34" charset="0"/>
              </a:rPr>
              <a:t> </a:t>
            </a:r>
            <a:r>
              <a:rPr lang="en-US" sz="2000" dirty="0" err="1">
                <a:latin typeface="+mj-lt"/>
                <a:ea typeface="Calibri" panose="020F0502020204030204" pitchFamily="34" charset="0"/>
              </a:rPr>
              <a:t>lòng</a:t>
            </a:r>
            <a:r>
              <a:rPr lang="en-US" sz="2000" dirty="0">
                <a:latin typeface="+mj-lt"/>
                <a:ea typeface="Calibri" panose="020F0502020204030204" pitchFamily="34" charset="0"/>
              </a:rPr>
              <a:t> </a:t>
            </a:r>
            <a:r>
              <a:rPr lang="en-US" sz="2000" dirty="0" smtClean="0">
                <a:latin typeface="+mj-lt"/>
                <a:ea typeface="Calibri" panose="020F0502020204030204" pitchFamily="34" charset="0"/>
              </a:rPr>
              <a:t>tin. </a:t>
            </a:r>
            <a:r>
              <a:rPr lang="en-US" sz="2000" dirty="0" err="1" smtClean="0">
                <a:latin typeface="+mj-lt"/>
                <a:ea typeface="Calibri" panose="020F0502020204030204" pitchFamily="34" charset="0"/>
              </a:rPr>
              <a:t>Sự</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mất</a:t>
            </a:r>
            <a:r>
              <a:rPr lang="en-US" sz="2000" dirty="0">
                <a:latin typeface="+mj-lt"/>
                <a:ea typeface="Calibri" panose="020F0502020204030204" pitchFamily="34" charset="0"/>
              </a:rPr>
              <a:t> </a:t>
            </a:r>
            <a:r>
              <a:rPr lang="en-US" sz="2000" dirty="0" err="1">
                <a:latin typeface="+mj-lt"/>
                <a:ea typeface="Calibri" panose="020F0502020204030204" pitchFamily="34" charset="0"/>
              </a:rPr>
              <a:t>lòng</a:t>
            </a:r>
            <a:r>
              <a:rPr lang="en-US" sz="2000" dirty="0">
                <a:latin typeface="+mj-lt"/>
                <a:ea typeface="Calibri" panose="020F0502020204030204" pitchFamily="34" charset="0"/>
              </a:rPr>
              <a:t> tin hay </a:t>
            </a:r>
            <a:r>
              <a:rPr lang="en-US" sz="2000" dirty="0" err="1">
                <a:latin typeface="+mj-lt"/>
                <a:ea typeface="Calibri" panose="020F0502020204030204" pitchFamily="34" charset="0"/>
              </a:rPr>
              <a:t>lây</a:t>
            </a:r>
            <a:r>
              <a:rPr lang="en-US" sz="2000" dirty="0">
                <a:latin typeface="+mj-lt"/>
                <a:ea typeface="Calibri" panose="020F0502020204030204" pitchFamily="34" charset="0"/>
              </a:rPr>
              <a:t> </a:t>
            </a:r>
            <a:r>
              <a:rPr lang="en-US" sz="2000" dirty="0" err="1">
                <a:latin typeface="+mj-lt"/>
                <a:ea typeface="Calibri" panose="020F0502020204030204" pitchFamily="34" charset="0"/>
              </a:rPr>
              <a:t>lan</a:t>
            </a:r>
            <a:r>
              <a:rPr lang="en-US" sz="2000" dirty="0">
                <a:latin typeface="+mj-lt"/>
                <a:ea typeface="Calibri" panose="020F0502020204030204" pitchFamily="34" charset="0"/>
              </a:rPr>
              <a:t> </a:t>
            </a:r>
            <a:r>
              <a:rPr lang="en-US" sz="2000" dirty="0" err="1">
                <a:latin typeface="+mj-lt"/>
                <a:ea typeface="Calibri" panose="020F0502020204030204" pitchFamily="34" charset="0"/>
              </a:rPr>
              <a:t>đến</a:t>
            </a:r>
            <a:r>
              <a:rPr lang="en-US" sz="2000" dirty="0">
                <a:latin typeface="+mj-lt"/>
                <a:ea typeface="Calibri" panose="020F0502020204030204" pitchFamily="34" charset="0"/>
              </a:rPr>
              <a:t> </a:t>
            </a:r>
            <a:r>
              <a:rPr lang="en-US" sz="2000" dirty="0" err="1">
                <a:latin typeface="+mj-lt"/>
                <a:ea typeface="Calibri" panose="020F0502020204030204" pitchFamily="34" charset="0"/>
              </a:rPr>
              <a:t>người</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nhà</a:t>
            </a:r>
            <a:r>
              <a:rPr lang="en-US" sz="2000" dirty="0" smtClean="0">
                <a:latin typeface="+mj-lt"/>
                <a:ea typeface="Calibri" panose="020F0502020204030204" pitchFamily="34" charset="0"/>
              </a:rPr>
              <a:t>, BN </a:t>
            </a:r>
            <a:r>
              <a:rPr lang="en-US" sz="2000" dirty="0" err="1" smtClean="0">
                <a:latin typeface="+mj-lt"/>
                <a:ea typeface="Calibri" panose="020F0502020204030204" pitchFamily="34" charset="0"/>
              </a:rPr>
              <a:t>khác</a:t>
            </a:r>
            <a:r>
              <a:rPr lang="en-US" sz="2000" dirty="0" smtClean="0">
                <a:latin typeface="+mj-lt"/>
                <a:ea typeface="Calibri" panose="020F0502020204030204" pitchFamily="34" charset="0"/>
              </a:rPr>
              <a:t>. BN </a:t>
            </a:r>
            <a:r>
              <a:rPr lang="en-US" sz="2000" dirty="0" err="1">
                <a:latin typeface="+mj-lt"/>
                <a:ea typeface="Calibri" panose="020F0502020204030204" pitchFamily="34" charset="0"/>
              </a:rPr>
              <a:t>giữ</a:t>
            </a:r>
            <a:r>
              <a:rPr lang="en-US" sz="2000" dirty="0">
                <a:latin typeface="+mj-lt"/>
                <a:ea typeface="Calibri" panose="020F0502020204030204" pitchFamily="34" charset="0"/>
              </a:rPr>
              <a:t> </a:t>
            </a:r>
            <a:r>
              <a:rPr lang="en-US" sz="2000" dirty="0" err="1">
                <a:latin typeface="+mj-lt"/>
                <a:ea typeface="Calibri" panose="020F0502020204030204" pitchFamily="34" charset="0"/>
              </a:rPr>
              <a:t>ấn</a:t>
            </a:r>
            <a:r>
              <a:rPr lang="en-US" sz="2000" dirty="0">
                <a:latin typeface="+mj-lt"/>
                <a:ea typeface="Calibri" panose="020F0502020204030204" pitchFamily="34" charset="0"/>
              </a:rPr>
              <a:t> </a:t>
            </a:r>
            <a:r>
              <a:rPr lang="en-US" sz="2000" dirty="0" err="1">
                <a:latin typeface="+mj-lt"/>
                <a:ea typeface="Calibri" panose="020F0502020204030204" pitchFamily="34" charset="0"/>
              </a:rPr>
              <a:t>tượng</a:t>
            </a:r>
            <a:r>
              <a:rPr lang="en-US" sz="2000" dirty="0">
                <a:latin typeface="+mj-lt"/>
                <a:ea typeface="Calibri" panose="020F0502020204030204" pitchFamily="34" charset="0"/>
              </a:rPr>
              <a:t> </a:t>
            </a:r>
            <a:r>
              <a:rPr lang="en-US" sz="2000" dirty="0" err="1">
                <a:latin typeface="+mj-lt"/>
                <a:ea typeface="Calibri" panose="020F0502020204030204" pitchFamily="34" charset="0"/>
              </a:rPr>
              <a:t>đó</a:t>
            </a:r>
            <a:r>
              <a:rPr lang="en-US" sz="2000" dirty="0">
                <a:latin typeface="+mj-lt"/>
                <a:ea typeface="Calibri" panose="020F0502020204030204" pitchFamily="34" charset="0"/>
              </a:rPr>
              <a:t> </a:t>
            </a:r>
            <a:r>
              <a:rPr lang="en-US" sz="2000" dirty="0" err="1">
                <a:latin typeface="+mj-lt"/>
                <a:ea typeface="Calibri" panose="020F0502020204030204" pitchFamily="34" charset="0"/>
              </a:rPr>
              <a:t>cho</a:t>
            </a:r>
            <a:r>
              <a:rPr lang="en-US" sz="2000" dirty="0">
                <a:latin typeface="+mj-lt"/>
                <a:ea typeface="Calibri" panose="020F0502020204030204" pitchFamily="34" charset="0"/>
              </a:rPr>
              <a:t> </a:t>
            </a:r>
            <a:r>
              <a:rPr lang="en-US" sz="2000" dirty="0" err="1">
                <a:latin typeface="+mj-lt"/>
                <a:ea typeface="Calibri" panose="020F0502020204030204" pitchFamily="34" charset="0"/>
              </a:rPr>
              <a:t>đến</a:t>
            </a:r>
            <a:r>
              <a:rPr lang="en-US" sz="2000" dirty="0">
                <a:latin typeface="+mj-lt"/>
                <a:ea typeface="Calibri" panose="020F0502020204030204" pitchFamily="34" charset="0"/>
              </a:rPr>
              <a:t> </a:t>
            </a:r>
            <a:r>
              <a:rPr lang="en-US" sz="2000" dirty="0" err="1">
                <a:latin typeface="+mj-lt"/>
                <a:ea typeface="Calibri" panose="020F0502020204030204" pitchFamily="34" charset="0"/>
              </a:rPr>
              <a:t>khi</a:t>
            </a:r>
            <a:r>
              <a:rPr lang="en-US" sz="2000" dirty="0">
                <a:latin typeface="+mj-lt"/>
                <a:ea typeface="Calibri" panose="020F0502020204030204" pitchFamily="34" charset="0"/>
              </a:rPr>
              <a:t> </a:t>
            </a:r>
            <a:r>
              <a:rPr lang="en-US" sz="2000" dirty="0" err="1">
                <a:latin typeface="+mj-lt"/>
                <a:ea typeface="Calibri" panose="020F0502020204030204" pitchFamily="34" charset="0"/>
              </a:rPr>
              <a:t>ra</a:t>
            </a:r>
            <a:r>
              <a:rPr lang="en-US" sz="2000" dirty="0">
                <a:latin typeface="+mj-lt"/>
                <a:ea typeface="Calibri" panose="020F0502020204030204" pitchFamily="34" charset="0"/>
              </a:rPr>
              <a:t> </a:t>
            </a:r>
            <a:r>
              <a:rPr lang="en-US" sz="2000" dirty="0" err="1">
                <a:latin typeface="+mj-lt"/>
                <a:ea typeface="Calibri" panose="020F0502020204030204" pitchFamily="34" charset="0"/>
              </a:rPr>
              <a:t>viện</a:t>
            </a:r>
            <a:r>
              <a:rPr lang="en-US" sz="2000" dirty="0">
                <a:latin typeface="+mj-lt"/>
                <a:ea typeface="Calibri" panose="020F0502020204030204" pitchFamily="34" charset="0"/>
              </a:rPr>
              <a:t> </a:t>
            </a:r>
            <a:r>
              <a:rPr lang="en-US" sz="2000" dirty="0" err="1">
                <a:latin typeface="+mj-lt"/>
                <a:ea typeface="Calibri" panose="020F0502020204030204" pitchFamily="34" charset="0"/>
              </a:rPr>
              <a:t>và</a:t>
            </a:r>
            <a:r>
              <a:rPr lang="en-US" sz="2000" dirty="0">
                <a:latin typeface="+mj-lt"/>
                <a:ea typeface="Calibri" panose="020F0502020204030204" pitchFamily="34" charset="0"/>
              </a:rPr>
              <a:t> </a:t>
            </a:r>
            <a:r>
              <a:rPr lang="en-US" sz="2000" dirty="0" err="1">
                <a:latin typeface="+mj-lt"/>
                <a:ea typeface="Calibri" panose="020F0502020204030204" pitchFamily="34" charset="0"/>
              </a:rPr>
              <a:t>những</a:t>
            </a:r>
            <a:r>
              <a:rPr lang="en-US" sz="2000" dirty="0">
                <a:latin typeface="+mj-lt"/>
                <a:ea typeface="Calibri" panose="020F0502020204030204" pitchFamily="34" charset="0"/>
              </a:rPr>
              <a:t> </a:t>
            </a:r>
            <a:r>
              <a:rPr lang="en-US" sz="2000" dirty="0" err="1">
                <a:latin typeface="+mj-lt"/>
                <a:ea typeface="Calibri" panose="020F0502020204030204" pitchFamily="34" charset="0"/>
              </a:rPr>
              <a:t>lần</a:t>
            </a:r>
            <a:r>
              <a:rPr lang="en-US" sz="2000" dirty="0">
                <a:latin typeface="+mj-lt"/>
                <a:ea typeface="Calibri" panose="020F0502020204030204" pitchFamily="34" charset="0"/>
              </a:rPr>
              <a:t> </a:t>
            </a:r>
            <a:r>
              <a:rPr lang="en-US" sz="2000" dirty="0" err="1">
                <a:latin typeface="+mj-lt"/>
                <a:ea typeface="Calibri" panose="020F0502020204030204" pitchFamily="34" charset="0"/>
              </a:rPr>
              <a:t>ốm</a:t>
            </a:r>
            <a:r>
              <a:rPr lang="en-US" sz="2000" dirty="0">
                <a:latin typeface="+mj-lt"/>
                <a:ea typeface="Calibri" panose="020F0502020204030204" pitchFamily="34" charset="0"/>
              </a:rPr>
              <a:t> </a:t>
            </a:r>
            <a:r>
              <a:rPr lang="en-US" sz="2000" dirty="0" err="1">
                <a:latin typeface="+mj-lt"/>
                <a:ea typeface="Calibri" panose="020F0502020204030204" pitchFamily="34" charset="0"/>
              </a:rPr>
              <a:t>đau</a:t>
            </a:r>
            <a:r>
              <a:rPr lang="en-US" sz="2000" dirty="0">
                <a:latin typeface="+mj-lt"/>
                <a:ea typeface="Calibri" panose="020F0502020204030204" pitchFamily="34" charset="0"/>
              </a:rPr>
              <a:t> </a:t>
            </a:r>
            <a:r>
              <a:rPr lang="en-US" sz="2000" dirty="0" err="1">
                <a:latin typeface="+mj-lt"/>
                <a:ea typeface="Calibri" panose="020F0502020204030204" pitchFamily="34" charset="0"/>
              </a:rPr>
              <a:t>sau</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này</a:t>
            </a:r>
            <a:r>
              <a:rPr lang="en-US" sz="2000" dirty="0" smtClean="0">
                <a:latin typeface="+mj-lt"/>
                <a:ea typeface="Calibri" panose="020F0502020204030204" pitchFamily="34" charset="0"/>
              </a:rPr>
              <a:t>.</a:t>
            </a:r>
            <a:r>
              <a:rPr lang="en-US" sz="2000" dirty="0">
                <a:latin typeface="+mj-lt"/>
                <a:ea typeface="Calibri" panose="020F0502020204030204" pitchFamily="34" charset="0"/>
              </a:rPr>
              <a:t> </a:t>
            </a:r>
            <a:endParaRPr lang="en-US" sz="2000" dirty="0" smtClean="0">
              <a:latin typeface="+mj-lt"/>
              <a:ea typeface="Calibri" panose="020F0502020204030204" pitchFamily="34" charset="0"/>
            </a:endParaRPr>
          </a:p>
          <a:p>
            <a:pPr lvl="0" indent="457200" algn="just">
              <a:spcAft>
                <a:spcPts val="600"/>
              </a:spcAft>
            </a:pPr>
            <a:r>
              <a:rPr lang="en-US" sz="2000" dirty="0" smtClean="0">
                <a:latin typeface="+mj-lt"/>
                <a:ea typeface="Calibri" panose="020F0502020204030204" pitchFamily="34" charset="0"/>
                <a:sym typeface="Wingdings" panose="05000000000000000000" pitchFamily="2" charset="2"/>
              </a:rPr>
              <a:t></a:t>
            </a:r>
            <a:r>
              <a:rPr lang="en-US" sz="2000" dirty="0" err="1" smtClean="0">
                <a:latin typeface="+mj-lt"/>
                <a:ea typeface="Calibri" panose="020F0502020204030204" pitchFamily="34" charset="0"/>
              </a:rPr>
              <a:t>Vì</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vậy</a:t>
            </a:r>
            <a:r>
              <a:rPr lang="en-US" sz="2000" dirty="0">
                <a:latin typeface="+mj-lt"/>
                <a:ea typeface="Calibri" panose="020F0502020204030204" pitchFamily="34" charset="0"/>
              </a:rPr>
              <a:t>, </a:t>
            </a:r>
            <a:r>
              <a:rPr lang="en-US" sz="2000" dirty="0" err="1">
                <a:latin typeface="+mj-lt"/>
                <a:ea typeface="Calibri" panose="020F0502020204030204" pitchFamily="34" charset="0"/>
              </a:rPr>
              <a:t>trong</a:t>
            </a:r>
            <a:r>
              <a:rPr lang="en-US" sz="2000" dirty="0">
                <a:latin typeface="+mj-lt"/>
                <a:ea typeface="Calibri" panose="020F0502020204030204" pitchFamily="34" charset="0"/>
              </a:rPr>
              <a:t> </a:t>
            </a:r>
            <a:r>
              <a:rPr lang="en-US" sz="2000" dirty="0" err="1">
                <a:latin typeface="+mj-lt"/>
                <a:ea typeface="Calibri" panose="020F0502020204030204" pitchFamily="34" charset="0"/>
              </a:rPr>
              <a:t>thời</a:t>
            </a:r>
            <a:r>
              <a:rPr lang="en-US" sz="2000" dirty="0">
                <a:latin typeface="+mj-lt"/>
                <a:ea typeface="Calibri" panose="020F0502020204030204" pitchFamily="34" charset="0"/>
              </a:rPr>
              <a:t> </a:t>
            </a:r>
            <a:r>
              <a:rPr lang="en-US" sz="2000" dirty="0" err="1">
                <a:latin typeface="+mj-lt"/>
                <a:ea typeface="Calibri" panose="020F0502020204030204" pitchFamily="34" charset="0"/>
              </a:rPr>
              <a:t>gian</a:t>
            </a:r>
            <a:r>
              <a:rPr lang="en-US" sz="2000" dirty="0">
                <a:latin typeface="+mj-lt"/>
                <a:ea typeface="Calibri" panose="020F0502020204030204" pitchFamily="34" charset="0"/>
              </a:rPr>
              <a:t> </a:t>
            </a:r>
            <a:r>
              <a:rPr lang="en-US" sz="2000" dirty="0" err="1">
                <a:latin typeface="+mj-lt"/>
                <a:ea typeface="Calibri" panose="020F0502020204030204" pitchFamily="34" charset="0"/>
              </a:rPr>
              <a:t>điều</a:t>
            </a:r>
            <a:r>
              <a:rPr lang="en-US" sz="2000" dirty="0">
                <a:latin typeface="+mj-lt"/>
                <a:ea typeface="Calibri" panose="020F0502020204030204" pitchFamily="34" charset="0"/>
              </a:rPr>
              <a:t> </a:t>
            </a:r>
            <a:r>
              <a:rPr lang="en-US" sz="2000" dirty="0" err="1">
                <a:latin typeface="+mj-lt"/>
                <a:ea typeface="Calibri" panose="020F0502020204030204" pitchFamily="34" charset="0"/>
              </a:rPr>
              <a:t>trị</a:t>
            </a:r>
            <a:r>
              <a:rPr lang="en-US" sz="2000" dirty="0">
                <a:latin typeface="+mj-lt"/>
                <a:ea typeface="Calibri" panose="020F0502020204030204" pitchFamily="34" charset="0"/>
              </a:rPr>
              <a:t> ở </a:t>
            </a:r>
            <a:r>
              <a:rPr lang="en-US" sz="2000" dirty="0" smtClean="0">
                <a:latin typeface="+mj-lt"/>
                <a:ea typeface="Calibri" panose="020F0502020204030204" pitchFamily="34" charset="0"/>
              </a:rPr>
              <a:t>BV </a:t>
            </a:r>
            <a:r>
              <a:rPr lang="en-US" sz="2000" dirty="0" err="1">
                <a:latin typeface="+mj-lt"/>
                <a:ea typeface="Calibri" panose="020F0502020204030204" pitchFamily="34" charset="0"/>
              </a:rPr>
              <a:t>chúng</a:t>
            </a:r>
            <a:r>
              <a:rPr lang="en-US" sz="2000" dirty="0">
                <a:latin typeface="+mj-lt"/>
                <a:ea typeface="Calibri" panose="020F0502020204030204" pitchFamily="34" charset="0"/>
              </a:rPr>
              <a:t> ta </a:t>
            </a:r>
            <a:r>
              <a:rPr lang="en-US" sz="2000" dirty="0" err="1">
                <a:latin typeface="+mj-lt"/>
                <a:ea typeface="Calibri" panose="020F0502020204030204" pitchFamily="34" charset="0"/>
              </a:rPr>
              <a:t>luôn</a:t>
            </a:r>
            <a:r>
              <a:rPr lang="en-US" sz="2000" dirty="0">
                <a:latin typeface="+mj-lt"/>
                <a:ea typeface="Calibri" panose="020F0502020204030204" pitchFamily="34" charset="0"/>
              </a:rPr>
              <a:t> </a:t>
            </a:r>
            <a:r>
              <a:rPr lang="en-US" sz="2000" dirty="0" err="1">
                <a:latin typeface="+mj-lt"/>
                <a:ea typeface="Calibri" panose="020F0502020204030204" pitchFamily="34" charset="0"/>
              </a:rPr>
              <a:t>củng</a:t>
            </a:r>
            <a:r>
              <a:rPr lang="en-US" sz="2000" dirty="0">
                <a:latin typeface="+mj-lt"/>
                <a:ea typeface="Calibri" panose="020F0502020204030204" pitchFamily="34" charset="0"/>
              </a:rPr>
              <a:t> </a:t>
            </a:r>
            <a:r>
              <a:rPr lang="en-US" sz="2000" dirty="0" err="1">
                <a:latin typeface="+mj-lt"/>
                <a:ea typeface="Calibri" panose="020F0502020204030204" pitchFamily="34" charset="0"/>
              </a:rPr>
              <a:t>cố</a:t>
            </a:r>
            <a:r>
              <a:rPr lang="en-US" sz="2000" dirty="0">
                <a:latin typeface="+mj-lt"/>
                <a:ea typeface="Calibri" panose="020F0502020204030204" pitchFamily="34" charset="0"/>
              </a:rPr>
              <a:t> </a:t>
            </a:r>
            <a:r>
              <a:rPr lang="en-US" sz="2000" dirty="0" err="1">
                <a:latin typeface="+mj-lt"/>
                <a:ea typeface="Calibri" panose="020F0502020204030204" pitchFamily="34" charset="0"/>
              </a:rPr>
              <a:t>lòng</a:t>
            </a:r>
            <a:r>
              <a:rPr lang="en-US" sz="2000" dirty="0">
                <a:latin typeface="+mj-lt"/>
                <a:ea typeface="Calibri" panose="020F0502020204030204" pitchFamily="34" charset="0"/>
              </a:rPr>
              <a:t> tin </a:t>
            </a:r>
            <a:r>
              <a:rPr lang="en-US" sz="2000" dirty="0" err="1">
                <a:latin typeface="+mj-lt"/>
                <a:ea typeface="Calibri" panose="020F0502020204030204" pitchFamily="34" charset="0"/>
              </a:rPr>
              <a:t>về</a:t>
            </a:r>
            <a:r>
              <a:rPr lang="en-US" sz="2000" dirty="0">
                <a:latin typeface="+mj-lt"/>
                <a:ea typeface="Calibri" panose="020F0502020204030204" pitchFamily="34" charset="0"/>
              </a:rPr>
              <a:t> </a:t>
            </a:r>
            <a:r>
              <a:rPr lang="en-US" sz="2000" dirty="0" err="1">
                <a:latin typeface="+mj-lt"/>
                <a:ea typeface="Calibri" panose="020F0502020204030204" pitchFamily="34" charset="0"/>
              </a:rPr>
              <a:t>mọi</a:t>
            </a:r>
            <a:r>
              <a:rPr lang="en-US" sz="2000" dirty="0">
                <a:latin typeface="+mj-lt"/>
                <a:ea typeface="Calibri" panose="020F0502020204030204" pitchFamily="34" charset="0"/>
              </a:rPr>
              <a:t> </a:t>
            </a:r>
            <a:r>
              <a:rPr lang="en-US" sz="2000" dirty="0" err="1">
                <a:latin typeface="+mj-lt"/>
                <a:ea typeface="Calibri" panose="020F0502020204030204" pitchFamily="34" charset="0"/>
              </a:rPr>
              <a:t>mặt</a:t>
            </a:r>
            <a:r>
              <a:rPr lang="en-US" sz="2000" dirty="0">
                <a:latin typeface="+mj-lt"/>
                <a:ea typeface="Calibri" panose="020F0502020204030204" pitchFamily="34" charset="0"/>
              </a:rPr>
              <a:t>, </a:t>
            </a:r>
            <a:r>
              <a:rPr lang="en-US" sz="2000" dirty="0" err="1">
                <a:latin typeface="+mj-lt"/>
                <a:ea typeface="Calibri" panose="020F0502020204030204" pitchFamily="34" charset="0"/>
              </a:rPr>
              <a:t>đặc</a:t>
            </a:r>
            <a:r>
              <a:rPr lang="en-US" sz="2000" dirty="0">
                <a:latin typeface="+mj-lt"/>
                <a:ea typeface="Calibri" panose="020F0502020204030204" pitchFamily="34" charset="0"/>
              </a:rPr>
              <a:t> </a:t>
            </a:r>
            <a:r>
              <a:rPr lang="en-US" sz="2000" dirty="0" err="1">
                <a:latin typeface="+mj-lt"/>
                <a:ea typeface="Calibri" panose="020F0502020204030204" pitchFamily="34" charset="0"/>
              </a:rPr>
              <a:t>biệt</a:t>
            </a:r>
            <a:r>
              <a:rPr lang="en-US" sz="2000" dirty="0">
                <a:latin typeface="+mj-lt"/>
                <a:ea typeface="Calibri" panose="020F0502020204030204" pitchFamily="34" charset="0"/>
              </a:rPr>
              <a:t> </a:t>
            </a:r>
            <a:r>
              <a:rPr lang="en-US" sz="2000" dirty="0" err="1">
                <a:latin typeface="+mj-lt"/>
                <a:ea typeface="Calibri" panose="020F0502020204030204" pitchFamily="34" charset="0"/>
              </a:rPr>
              <a:t>khi</a:t>
            </a:r>
            <a:r>
              <a:rPr lang="en-US" sz="2000" dirty="0">
                <a:latin typeface="+mj-lt"/>
                <a:ea typeface="Calibri" panose="020F0502020204030204" pitchFamily="34" charset="0"/>
              </a:rPr>
              <a:t> </a:t>
            </a:r>
            <a:r>
              <a:rPr lang="en-US" sz="2000" dirty="0" err="1">
                <a:latin typeface="+mj-lt"/>
                <a:ea typeface="Calibri" panose="020F0502020204030204" pitchFamily="34" charset="0"/>
              </a:rPr>
              <a:t>ra</a:t>
            </a:r>
            <a:r>
              <a:rPr lang="en-US" sz="2000" dirty="0">
                <a:latin typeface="+mj-lt"/>
                <a:ea typeface="Calibri" panose="020F0502020204030204" pitchFamily="34" charset="0"/>
              </a:rPr>
              <a:t> </a:t>
            </a:r>
            <a:r>
              <a:rPr lang="en-US" sz="2000" dirty="0" err="1">
                <a:latin typeface="+mj-lt"/>
                <a:ea typeface="Calibri" panose="020F0502020204030204" pitchFamily="34" charset="0"/>
              </a:rPr>
              <a:t>viện</a:t>
            </a:r>
            <a:r>
              <a:rPr lang="en-US" sz="2000" dirty="0">
                <a:latin typeface="+mj-lt"/>
                <a:ea typeface="Calibri" panose="020F0502020204030204" pitchFamily="34" charset="0"/>
              </a:rPr>
              <a:t> </a:t>
            </a:r>
            <a:r>
              <a:rPr lang="en-US" sz="2000" dirty="0" err="1">
                <a:latin typeface="+mj-lt"/>
                <a:ea typeface="Calibri" panose="020F0502020204030204" pitchFamily="34" charset="0"/>
              </a:rPr>
              <a:t>cần</a:t>
            </a:r>
            <a:r>
              <a:rPr lang="en-US" sz="2000" dirty="0">
                <a:latin typeface="+mj-lt"/>
                <a:ea typeface="Calibri" panose="020F0502020204030204" pitchFamily="34" charset="0"/>
              </a:rPr>
              <a:t> </a:t>
            </a:r>
            <a:r>
              <a:rPr lang="en-US" sz="2000" dirty="0" err="1">
                <a:latin typeface="+mj-lt"/>
                <a:ea typeface="Calibri" panose="020F0502020204030204" pitchFamily="34" charset="0"/>
              </a:rPr>
              <a:t>giải</a:t>
            </a:r>
            <a:r>
              <a:rPr lang="en-US" sz="2000" dirty="0">
                <a:latin typeface="+mj-lt"/>
                <a:ea typeface="Calibri" panose="020F0502020204030204" pitchFamily="34" charset="0"/>
              </a:rPr>
              <a:t> </a:t>
            </a:r>
            <a:r>
              <a:rPr lang="en-US" sz="2000" dirty="0" err="1">
                <a:latin typeface="+mj-lt"/>
                <a:ea typeface="Calibri" panose="020F0502020204030204" pitchFamily="34" charset="0"/>
              </a:rPr>
              <a:t>quyết</a:t>
            </a:r>
            <a:r>
              <a:rPr lang="en-US" sz="2000" dirty="0">
                <a:latin typeface="+mj-lt"/>
                <a:ea typeface="Calibri" panose="020F0502020204030204" pitchFamily="34" charset="0"/>
              </a:rPr>
              <a:t> </a:t>
            </a:r>
            <a:r>
              <a:rPr lang="en-US" sz="2000" dirty="0" err="1">
                <a:latin typeface="+mj-lt"/>
                <a:ea typeface="Calibri" panose="020F0502020204030204" pitchFamily="34" charset="0"/>
              </a:rPr>
              <a:t>mọi</a:t>
            </a:r>
            <a:r>
              <a:rPr lang="en-US" sz="2000" dirty="0">
                <a:latin typeface="+mj-lt"/>
                <a:ea typeface="Calibri" panose="020F0502020204030204" pitchFamily="34" charset="0"/>
              </a:rPr>
              <a:t> </a:t>
            </a:r>
            <a:r>
              <a:rPr lang="en-US" sz="2000" dirty="0" err="1">
                <a:latin typeface="+mj-lt"/>
                <a:ea typeface="Calibri" panose="020F0502020204030204" pitchFamily="34" charset="0"/>
              </a:rPr>
              <a:t>tồn</a:t>
            </a:r>
            <a:r>
              <a:rPr lang="en-US" sz="2000" dirty="0">
                <a:latin typeface="+mj-lt"/>
                <a:ea typeface="Calibri" panose="020F0502020204030204" pitchFamily="34" charset="0"/>
              </a:rPr>
              <a:t> </a:t>
            </a:r>
            <a:r>
              <a:rPr lang="en-US" sz="2000" dirty="0" err="1">
                <a:latin typeface="+mj-lt"/>
                <a:ea typeface="Calibri" panose="020F0502020204030204" pitchFamily="34" charset="0"/>
              </a:rPr>
              <a:t>tại</a:t>
            </a:r>
            <a:r>
              <a:rPr lang="en-US" sz="2000" dirty="0">
                <a:latin typeface="+mj-lt"/>
                <a:ea typeface="Calibri" panose="020F0502020204030204" pitchFamily="34" charset="0"/>
              </a:rPr>
              <a:t> </a:t>
            </a:r>
            <a:r>
              <a:rPr lang="en-US" sz="2000" dirty="0" err="1">
                <a:latin typeface="+mj-lt"/>
                <a:ea typeface="Calibri" panose="020F0502020204030204" pitchFamily="34" charset="0"/>
              </a:rPr>
              <a:t>làm</a:t>
            </a:r>
            <a:r>
              <a:rPr lang="en-US" sz="2000" dirty="0">
                <a:latin typeface="+mj-lt"/>
                <a:ea typeface="Calibri" panose="020F0502020204030204" pitchFamily="34" charset="0"/>
              </a:rPr>
              <a:t> </a:t>
            </a:r>
            <a:r>
              <a:rPr lang="en-US" sz="2000" dirty="0" err="1">
                <a:latin typeface="+mj-lt"/>
                <a:ea typeface="Calibri" panose="020F0502020204030204" pitchFamily="34" charset="0"/>
              </a:rPr>
              <a:t>cho</a:t>
            </a:r>
            <a:r>
              <a:rPr lang="en-US" sz="2000" dirty="0">
                <a:latin typeface="+mj-lt"/>
                <a:ea typeface="Calibri" panose="020F0502020204030204" pitchFamily="34" charset="0"/>
              </a:rPr>
              <a:t> </a:t>
            </a:r>
            <a:r>
              <a:rPr lang="en-US" sz="2000" dirty="0" err="1">
                <a:latin typeface="+mj-lt"/>
                <a:ea typeface="Calibri" panose="020F0502020204030204" pitchFamily="34" charset="0"/>
              </a:rPr>
              <a:t>người</a:t>
            </a:r>
            <a:r>
              <a:rPr lang="en-US" sz="2000" dirty="0">
                <a:latin typeface="+mj-lt"/>
                <a:ea typeface="Calibri" panose="020F0502020204030204" pitchFamily="34" charset="0"/>
              </a:rPr>
              <a:t> </a:t>
            </a:r>
            <a:r>
              <a:rPr lang="en-US" sz="2000" dirty="0" err="1">
                <a:latin typeface="+mj-lt"/>
                <a:ea typeface="Calibri" panose="020F0502020204030204" pitchFamily="34" charset="0"/>
              </a:rPr>
              <a:t>bệnh</a:t>
            </a:r>
            <a:r>
              <a:rPr lang="en-US" sz="2000" dirty="0">
                <a:latin typeface="+mj-lt"/>
                <a:ea typeface="Calibri" panose="020F0502020204030204" pitchFamily="34" charset="0"/>
              </a:rPr>
              <a:t> </a:t>
            </a:r>
            <a:r>
              <a:rPr lang="en-US" sz="2000" dirty="0" err="1">
                <a:latin typeface="+mj-lt"/>
                <a:ea typeface="Calibri" panose="020F0502020204030204" pitchFamily="34" charset="0"/>
              </a:rPr>
              <a:t>thông</a:t>
            </a:r>
            <a:r>
              <a:rPr lang="en-US" sz="2000" dirty="0">
                <a:latin typeface="+mj-lt"/>
                <a:ea typeface="Calibri" panose="020F0502020204030204" pitchFamily="34" charset="0"/>
              </a:rPr>
              <a:t> </a:t>
            </a:r>
            <a:r>
              <a:rPr lang="en-US" sz="2000" dirty="0" err="1">
                <a:latin typeface="+mj-lt"/>
                <a:ea typeface="Calibri" panose="020F0502020204030204" pitchFamily="34" charset="0"/>
              </a:rPr>
              <a:t>cảm</a:t>
            </a:r>
            <a:r>
              <a:rPr lang="en-US" sz="2000" dirty="0">
                <a:latin typeface="+mj-lt"/>
                <a:ea typeface="Calibri" panose="020F0502020204030204" pitchFamily="34" charset="0"/>
              </a:rPr>
              <a:t> </a:t>
            </a:r>
            <a:r>
              <a:rPr lang="en-US" sz="2000" dirty="0" err="1">
                <a:latin typeface="+mj-lt"/>
                <a:ea typeface="Calibri" panose="020F0502020204030204" pitchFamily="34" charset="0"/>
              </a:rPr>
              <a:t>và</a:t>
            </a:r>
            <a:r>
              <a:rPr lang="en-US" sz="2000" dirty="0">
                <a:latin typeface="+mj-lt"/>
                <a:ea typeface="Calibri" panose="020F0502020204030204" pitchFamily="34" charset="0"/>
              </a:rPr>
              <a:t> </a:t>
            </a:r>
            <a:r>
              <a:rPr lang="en-US" sz="2000" dirty="0" err="1">
                <a:latin typeface="+mj-lt"/>
                <a:ea typeface="Calibri" panose="020F0502020204030204" pitchFamily="34" charset="0"/>
              </a:rPr>
              <a:t>có</a:t>
            </a:r>
            <a:r>
              <a:rPr lang="en-US" sz="2000" dirty="0">
                <a:latin typeface="+mj-lt"/>
                <a:ea typeface="Calibri" panose="020F0502020204030204" pitchFamily="34" charset="0"/>
              </a:rPr>
              <a:t> </a:t>
            </a:r>
            <a:r>
              <a:rPr lang="en-US" sz="2000" dirty="0" err="1">
                <a:latin typeface="+mj-lt"/>
                <a:ea typeface="Calibri" panose="020F0502020204030204" pitchFamily="34" charset="0"/>
              </a:rPr>
              <a:t>ấn</a:t>
            </a:r>
            <a:r>
              <a:rPr lang="en-US" sz="2000" dirty="0">
                <a:latin typeface="+mj-lt"/>
                <a:ea typeface="Calibri" panose="020F0502020204030204" pitchFamily="34" charset="0"/>
              </a:rPr>
              <a:t> </a:t>
            </a:r>
            <a:r>
              <a:rPr lang="en-US" sz="2000" dirty="0" err="1">
                <a:latin typeface="+mj-lt"/>
                <a:ea typeface="Calibri" panose="020F0502020204030204" pitchFamily="34" charset="0"/>
              </a:rPr>
              <a:t>tượng</a:t>
            </a:r>
            <a:r>
              <a:rPr lang="en-US" sz="2000" dirty="0">
                <a:latin typeface="+mj-lt"/>
                <a:ea typeface="Calibri" panose="020F0502020204030204" pitchFamily="34" charset="0"/>
              </a:rPr>
              <a:t> </a:t>
            </a:r>
            <a:r>
              <a:rPr lang="en-US" sz="2000" dirty="0" err="1">
                <a:latin typeface="+mj-lt"/>
                <a:ea typeface="Calibri" panose="020F0502020204030204" pitchFamily="34" charset="0"/>
              </a:rPr>
              <a:t>tốt</a:t>
            </a:r>
            <a:r>
              <a:rPr lang="en-US" sz="2000" dirty="0">
                <a:latin typeface="+mj-lt"/>
                <a:ea typeface="Calibri" panose="020F0502020204030204" pitchFamily="34" charset="0"/>
              </a:rPr>
              <a:t> </a:t>
            </a:r>
            <a:r>
              <a:rPr lang="en-US" sz="2000" dirty="0" err="1">
                <a:latin typeface="+mj-lt"/>
                <a:ea typeface="Calibri" panose="020F0502020204030204" pitchFamily="34" charset="0"/>
              </a:rPr>
              <a:t>khi</a:t>
            </a:r>
            <a:r>
              <a:rPr lang="en-US" sz="2000" dirty="0">
                <a:latin typeface="+mj-lt"/>
                <a:ea typeface="Calibri" panose="020F0502020204030204" pitchFamily="34" charset="0"/>
              </a:rPr>
              <a:t> </a:t>
            </a:r>
            <a:r>
              <a:rPr lang="en-US" sz="2000" dirty="0" err="1">
                <a:latin typeface="+mj-lt"/>
                <a:ea typeface="Calibri" panose="020F0502020204030204" pitchFamily="34" charset="0"/>
              </a:rPr>
              <a:t>về</a:t>
            </a:r>
            <a:r>
              <a:rPr lang="en-US" sz="2000" dirty="0">
                <a:latin typeface="+mj-lt"/>
                <a:ea typeface="Calibri" panose="020F0502020204030204" pitchFamily="34" charset="0"/>
              </a:rPr>
              <a:t> </a:t>
            </a:r>
            <a:r>
              <a:rPr lang="en-US" sz="2000" dirty="0" err="1">
                <a:latin typeface="+mj-lt"/>
                <a:ea typeface="Calibri" panose="020F0502020204030204" pitchFamily="34" charset="0"/>
              </a:rPr>
              <a:t>nhà</a:t>
            </a:r>
            <a:r>
              <a:rPr lang="en-US" sz="2000" dirty="0" smtClean="0">
                <a:latin typeface="+mj-lt"/>
                <a:ea typeface="Calibri" panose="020F0502020204030204" pitchFamily="34" charset="0"/>
              </a:rPr>
              <a:t>.</a:t>
            </a: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170235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a:ln>
                  <a:noFill/>
                </a:ln>
                <a:solidFill>
                  <a:srgbClr val="FFFFFF"/>
                </a:solidFill>
                <a:effectLst/>
                <a:uLnTx/>
                <a:uFillTx/>
                <a:latin typeface="Roboto Slab"/>
                <a:ea typeface="Roboto Slab"/>
                <a:sym typeface="Roboto Slab"/>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800" b="0" i="0" u="none" strike="noStrike" kern="0" cap="none" spc="0" normalizeH="0" baseline="0" noProof="0">
              <a:ln>
                <a:noFill/>
              </a:ln>
              <a:solidFill>
                <a:srgbClr val="FFFFFF"/>
              </a:solidFill>
              <a:effectLst/>
              <a:uLnTx/>
              <a:uFillTx/>
              <a:latin typeface="Roboto Slab"/>
              <a:ea typeface="Roboto Slab"/>
              <a:sym typeface="Roboto Slab"/>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2009</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2014</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0" name="Rectangle 49"/>
          <p:cNvSpPr/>
          <p:nvPr/>
        </p:nvSpPr>
        <p:spPr>
          <a:xfrm>
            <a:off x="621866" y="573602"/>
            <a:ext cx="8356922" cy="3785652"/>
          </a:xfrm>
          <a:prstGeom prst="rect">
            <a:avLst/>
          </a:prstGeom>
        </p:spPr>
        <p:txBody>
          <a:bodyPr wrap="square">
            <a:spAutoFit/>
          </a:bodyPr>
          <a:lstStyle/>
          <a:p>
            <a:pPr marL="0" marR="0" lvl="0" indent="36576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000" b="1" i="0" u="none" strike="noStrike" kern="0" cap="none" spc="0" normalizeH="0" baseline="0" noProof="0" dirty="0">
                <a:ln>
                  <a:noFill/>
                </a:ln>
                <a:solidFill>
                  <a:srgbClr val="FF0000"/>
                </a:solidFill>
                <a:effectLst/>
                <a:uLnTx/>
                <a:uFillTx/>
                <a:latin typeface="+mj-lt"/>
                <a:sym typeface="Arial"/>
              </a:rPr>
              <a:t>2</a:t>
            </a:r>
            <a:r>
              <a:rPr kumimoji="0" lang="en-US" sz="2000" b="1" i="0" u="none" strike="noStrike" kern="0" cap="none" spc="0" normalizeH="0" baseline="0" noProof="0" dirty="0" smtClean="0">
                <a:ln>
                  <a:noFill/>
                </a:ln>
                <a:solidFill>
                  <a:srgbClr val="FF0000"/>
                </a:solidFill>
                <a:effectLst/>
                <a:uLnTx/>
                <a:uFillTx/>
                <a:latin typeface="+mj-lt"/>
                <a:sym typeface="Arial"/>
              </a:rPr>
              <a:t>.</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smtClean="0">
                <a:ln>
                  <a:noFill/>
                </a:ln>
                <a:solidFill>
                  <a:srgbClr val="000000"/>
                </a:solidFill>
                <a:effectLst/>
                <a:uLnTx/>
                <a:uFillTx/>
                <a:latin typeface="+mj-lt"/>
                <a:ea typeface="Calibri" panose="020F0502020204030204" pitchFamily="34" charset="0"/>
                <a:sym typeface="Arial"/>
              </a:rPr>
              <a:t>Một</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số</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dạng</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tâm</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lý</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mj-lt"/>
                <a:ea typeface="Calibri" panose="020F0502020204030204" pitchFamily="34" charset="0"/>
                <a:sym typeface="Arial"/>
              </a:rPr>
              <a:t>người</a:t>
            </a:r>
            <a:r>
              <a:rPr kumimoji="0" lang="en-US" sz="2000" b="0" i="0" u="none" strike="noStrike" kern="0" cap="none" spc="0" normalizeH="0" baseline="0" noProof="0" dirty="0">
                <a:ln>
                  <a:noFill/>
                </a:ln>
                <a:solidFill>
                  <a:srgbClr val="000000"/>
                </a:solidFill>
                <a:effectLst/>
                <a:uLnTx/>
                <a:uFillTx/>
                <a:latin typeface="+mj-lt"/>
                <a:ea typeface="Calibri" panose="020F0502020204030204" pitchFamily="34" charset="0"/>
                <a:sym typeface="Arial"/>
              </a:rPr>
              <a:t> </a:t>
            </a:r>
            <a:r>
              <a:rPr kumimoji="0" lang="en-US" sz="2000" b="0" i="0" u="none" strike="noStrike" kern="0" cap="none" spc="0" normalizeH="0" baseline="0" noProof="0" dirty="0" err="1" smtClean="0">
                <a:ln>
                  <a:noFill/>
                </a:ln>
                <a:solidFill>
                  <a:srgbClr val="000000"/>
                </a:solidFill>
                <a:effectLst/>
                <a:uLnTx/>
                <a:uFillTx/>
                <a:latin typeface="+mj-lt"/>
                <a:ea typeface="Calibri" panose="020F0502020204030204" pitchFamily="34" charset="0"/>
                <a:sym typeface="Arial"/>
              </a:rPr>
              <a:t>bệnh</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sym typeface="Arial"/>
              </a:rPr>
              <a:t>:  </a:t>
            </a:r>
          </a:p>
          <a:p>
            <a:pPr lvl="0" indent="457200" algn="just">
              <a:spcAft>
                <a:spcPts val="600"/>
              </a:spcAft>
            </a:pPr>
            <a:r>
              <a:rPr lang="en-US" sz="2000" dirty="0">
                <a:latin typeface="+mj-lt"/>
                <a:ea typeface="Calibri" panose="020F0502020204030204" pitchFamily="34" charset="0"/>
                <a:cs typeface="Times New Roman" panose="02020603050405020304" pitchFamily="18" charset="0"/>
              </a:rPr>
              <a:t>e</a:t>
            </a:r>
            <a:r>
              <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rPr>
              <a:t>)</a:t>
            </a:r>
            <a:r>
              <a:rPr lang="en-US" sz="2000" dirty="0">
                <a:latin typeface="+mj-lt"/>
                <a:ea typeface="Calibri" panose="020F0502020204030204" pitchFamily="34" charset="0"/>
              </a:rPr>
              <a:t> </a:t>
            </a:r>
            <a:r>
              <a:rPr lang="en-US" sz="2000" dirty="0" err="1">
                <a:latin typeface="+mj-lt"/>
                <a:ea typeface="Calibri" panose="020F0502020204030204" pitchFamily="34" charset="0"/>
              </a:rPr>
              <a:t>Vì</a:t>
            </a:r>
            <a:r>
              <a:rPr lang="en-US" sz="2000" dirty="0">
                <a:latin typeface="+mj-lt"/>
                <a:ea typeface="Calibri" panose="020F0502020204030204" pitchFamily="34" charset="0"/>
              </a:rPr>
              <a:t> </a:t>
            </a:r>
            <a:r>
              <a:rPr lang="en-US" sz="2000" dirty="0" err="1">
                <a:latin typeface="+mj-lt"/>
                <a:ea typeface="Calibri" panose="020F0502020204030204" pitchFamily="34" charset="0"/>
              </a:rPr>
              <a:t>sao</a:t>
            </a:r>
            <a:r>
              <a:rPr lang="en-US" sz="2000" dirty="0">
                <a:latin typeface="+mj-lt"/>
                <a:ea typeface="Calibri" panose="020F0502020204030204" pitchFamily="34" charset="0"/>
              </a:rPr>
              <a:t> </a:t>
            </a:r>
            <a:r>
              <a:rPr lang="en-US" sz="2000" dirty="0" err="1">
                <a:latin typeface="+mj-lt"/>
                <a:ea typeface="Calibri" panose="020F0502020204030204" pitchFamily="34" charset="0"/>
              </a:rPr>
              <a:t>người</a:t>
            </a:r>
            <a:r>
              <a:rPr lang="en-US" sz="2000" dirty="0">
                <a:latin typeface="+mj-lt"/>
                <a:ea typeface="Calibri" panose="020F0502020204030204" pitchFamily="34" charset="0"/>
              </a:rPr>
              <a:t> </a:t>
            </a:r>
            <a:r>
              <a:rPr lang="en-US" sz="2000" dirty="0" err="1">
                <a:latin typeface="+mj-lt"/>
                <a:ea typeface="Calibri" panose="020F0502020204030204" pitchFamily="34" charset="0"/>
              </a:rPr>
              <a:t>bệnh</a:t>
            </a:r>
            <a:r>
              <a:rPr lang="en-US" sz="2000" dirty="0">
                <a:latin typeface="+mj-lt"/>
                <a:ea typeface="Calibri" panose="020F0502020204030204" pitchFamily="34" charset="0"/>
              </a:rPr>
              <a:t> </a:t>
            </a:r>
            <a:r>
              <a:rPr lang="en-US" sz="2000" dirty="0" err="1">
                <a:latin typeface="+mj-lt"/>
                <a:ea typeface="Calibri" panose="020F0502020204030204" pitchFamily="34" charset="0"/>
              </a:rPr>
              <a:t>phản</a:t>
            </a:r>
            <a:r>
              <a:rPr lang="en-US" sz="2000" dirty="0">
                <a:latin typeface="+mj-lt"/>
                <a:ea typeface="Calibri" panose="020F0502020204030204" pitchFamily="34" charset="0"/>
              </a:rPr>
              <a:t> </a:t>
            </a:r>
            <a:r>
              <a:rPr lang="en-US" sz="2000" dirty="0" err="1">
                <a:latin typeface="+mj-lt"/>
                <a:ea typeface="Calibri" panose="020F0502020204030204" pitchFamily="34" charset="0"/>
              </a:rPr>
              <a:t>ứng</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thầy</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thuốc</a:t>
            </a:r>
            <a:r>
              <a:rPr lang="en-US" sz="2000" dirty="0" smtClean="0">
                <a:latin typeface="+mj-lt"/>
                <a:ea typeface="Calibri" panose="020F0502020204030204" pitchFamily="34" charset="0"/>
              </a:rPr>
              <a:t>?</a:t>
            </a:r>
          </a:p>
          <a:p>
            <a:pPr indent="457200" algn="just">
              <a:spcAft>
                <a:spcPts val="600"/>
              </a:spcAft>
            </a:pPr>
            <a:r>
              <a:rPr lang="en-US" sz="2000" dirty="0" err="1">
                <a:latin typeface="+mj-lt"/>
                <a:ea typeface="Calibri" panose="020F0502020204030204" pitchFamily="34" charset="0"/>
                <a:cs typeface="Times New Roman" panose="02020603050405020304" pitchFamily="18" charset="0"/>
              </a:rPr>
              <a:t>Đa</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smtClean="0">
                <a:latin typeface="+mj-lt"/>
                <a:ea typeface="Calibri" panose="020F0502020204030204" pitchFamily="34" charset="0"/>
                <a:cs typeface="Times New Roman" panose="02020603050405020304" pitchFamily="18" charset="0"/>
              </a:rPr>
              <a:t>NB </a:t>
            </a:r>
            <a:r>
              <a:rPr lang="en-US" sz="2000" dirty="0" err="1" smtClean="0">
                <a:latin typeface="+mj-lt"/>
                <a:ea typeface="Calibri" panose="020F0502020204030204" pitchFamily="34" charset="0"/>
                <a:cs typeface="Times New Roman" panose="02020603050405020304" pitchFamily="18" charset="0"/>
              </a:rPr>
              <a:t>thường</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tuân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thủ</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theo</a:t>
            </a:r>
            <a:r>
              <a:rPr lang="en-US" sz="2000" dirty="0">
                <a:latin typeface="+mj-lt"/>
                <a:ea typeface="Calibri" panose="020F0502020204030204" pitchFamily="34" charset="0"/>
                <a:cs typeface="Times New Roman" panose="02020603050405020304" pitchFamily="18" charset="0"/>
              </a:rPr>
              <a:t> y </a:t>
            </a:r>
            <a:r>
              <a:rPr lang="en-US" sz="2000" dirty="0" err="1">
                <a:latin typeface="+mj-lt"/>
                <a:ea typeface="Calibri" panose="020F0502020204030204" pitchFamily="34" charset="0"/>
                <a:cs typeface="Times New Roman" panose="02020603050405020304" pitchFamily="18" charset="0"/>
              </a:rPr>
              <a:t>lệnh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và</a:t>
            </a:r>
            <a:r>
              <a:rPr lang="en-US" sz="2000" dirty="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luôn</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tỏ</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lòng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biết</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ơn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thầy</a:t>
            </a:r>
            <a:r>
              <a:rPr lang="en-US" sz="2000" dirty="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thuốc</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Nếu</a:t>
            </a:r>
            <a:r>
              <a:rPr lang="en-US" sz="2000" dirty="0" smtClean="0">
                <a:latin typeface="+mj-lt"/>
                <a:ea typeface="Calibri" panose="020F0502020204030204" pitchFamily="34" charset="0"/>
                <a:cs typeface="Times New Roman" panose="02020603050405020304" pitchFamily="18" charset="0"/>
              </a:rPr>
              <a:t> BN </a:t>
            </a:r>
            <a:r>
              <a:rPr lang="en-US" sz="2000" dirty="0" err="1">
                <a:latin typeface="+mj-lt"/>
                <a:ea typeface="Calibri" panose="020F0502020204030204" pitchFamily="34" charset="0"/>
                <a:cs typeface="Times New Roman" panose="02020603050405020304" pitchFamily="18" charset="0"/>
              </a:rPr>
              <a:t>phản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ứng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thầy</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thuốc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thì</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thầy</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thuốc</a:t>
            </a:r>
            <a:r>
              <a:rPr lang="en-US" sz="2000" dirty="0">
                <a:latin typeface="+mj-lt"/>
                <a:ea typeface="Calibri" panose="020F0502020204030204" pitchFamily="34" charset="0"/>
                <a:cs typeface="Times New Roman" panose="02020603050405020304" pitchFamily="18" charset="0"/>
              </a:rPr>
              <a:t> </a:t>
            </a:r>
            <a:r>
              <a:rPr lang="en-US" sz="2000" b="1" i="1" dirty="0" err="1">
                <a:solidFill>
                  <a:srgbClr val="C00000"/>
                </a:solidFill>
                <a:latin typeface="+mj-lt"/>
                <a:ea typeface="Calibri" panose="020F0502020204030204" pitchFamily="34" charset="0"/>
                <a:cs typeface="Times New Roman" panose="02020603050405020304" pitchFamily="18" charset="0"/>
              </a:rPr>
              <a:t>phải</a:t>
            </a:r>
            <a:r>
              <a:rPr lang="en-US" sz="2000" b="1" i="1" dirty="0">
                <a:solidFill>
                  <a:srgbClr val="C00000"/>
                </a:solidFill>
                <a:latin typeface="+mj-lt"/>
                <a:ea typeface="Calibri" panose="020F0502020204030204" pitchFamily="34" charset="0"/>
                <a:cs typeface="Times New Roman" panose="02020603050405020304" pitchFamily="18" charset="0"/>
              </a:rPr>
              <a:t> </a:t>
            </a:r>
            <a:r>
              <a:rPr lang="en-US" sz="2000" b="1" i="1" dirty="0" err="1">
                <a:solidFill>
                  <a:srgbClr val="C00000"/>
                </a:solidFill>
                <a:latin typeface="+mj-lt"/>
                <a:ea typeface="Calibri" panose="020F0502020204030204" pitchFamily="34" charset="0"/>
                <a:cs typeface="Times New Roman" panose="02020603050405020304" pitchFamily="18" charset="0"/>
              </a:rPr>
              <a:t>tự</a:t>
            </a:r>
            <a:r>
              <a:rPr lang="en-US" sz="2000" b="1" i="1" dirty="0">
                <a:solidFill>
                  <a:srgbClr val="C00000"/>
                </a:solidFill>
                <a:latin typeface="+mj-lt"/>
                <a:ea typeface="Calibri" panose="020F0502020204030204" pitchFamily="34" charset="0"/>
                <a:cs typeface="Times New Roman" panose="02020603050405020304" pitchFamily="18" charset="0"/>
              </a:rPr>
              <a:t> </a:t>
            </a:r>
            <a:r>
              <a:rPr lang="en-US" sz="2000" b="1" i="1" dirty="0" err="1">
                <a:solidFill>
                  <a:srgbClr val="C00000"/>
                </a:solidFill>
                <a:latin typeface="+mj-lt"/>
                <a:ea typeface="Calibri" panose="020F0502020204030204" pitchFamily="34" charset="0"/>
                <a:cs typeface="Times New Roman" panose="02020603050405020304" pitchFamily="18" charset="0"/>
              </a:rPr>
              <a:t>xem</a:t>
            </a:r>
            <a:r>
              <a:rPr lang="en-US" sz="2000" b="1" i="1" dirty="0">
                <a:solidFill>
                  <a:srgbClr val="C00000"/>
                </a:solidFill>
                <a:latin typeface="+mj-lt"/>
                <a:ea typeface="Calibri" panose="020F0502020204030204" pitchFamily="34" charset="0"/>
                <a:cs typeface="Times New Roman" panose="02020603050405020304" pitchFamily="18" charset="0"/>
              </a:rPr>
              <a:t> </a:t>
            </a:r>
            <a:r>
              <a:rPr lang="en-US" sz="2000" b="1" i="1" dirty="0" err="1">
                <a:solidFill>
                  <a:srgbClr val="C00000"/>
                </a:solidFill>
                <a:latin typeface="+mj-lt"/>
                <a:ea typeface="Calibri" panose="020F0502020204030204" pitchFamily="34" charset="0"/>
                <a:cs typeface="Times New Roman" panose="02020603050405020304" pitchFamily="18" charset="0"/>
              </a:rPr>
              <a:t>lại</a:t>
            </a:r>
            <a:r>
              <a:rPr lang="en-US" sz="2000" b="1" i="1" dirty="0">
                <a:solidFill>
                  <a:srgbClr val="C00000"/>
                </a:solidFill>
                <a:latin typeface="+mj-lt"/>
                <a:ea typeface="Calibri" panose="020F0502020204030204" pitchFamily="34" charset="0"/>
                <a:cs typeface="Times New Roman" panose="02020603050405020304" pitchFamily="18" charset="0"/>
              </a:rPr>
              <a:t> </a:t>
            </a:r>
            <a:r>
              <a:rPr lang="en-US" sz="2000" b="1" i="1" dirty="0" err="1">
                <a:solidFill>
                  <a:srgbClr val="C00000"/>
                </a:solidFill>
                <a:latin typeface="+mj-lt"/>
                <a:ea typeface="Calibri" panose="020F0502020204030204" pitchFamily="34" charset="0"/>
                <a:cs typeface="Times New Roman" panose="02020603050405020304" pitchFamily="18" charset="0"/>
              </a:rPr>
              <a:t>mình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thể</a:t>
            </a:r>
            <a:r>
              <a:rPr lang="en-US" sz="2000" dirty="0">
                <a:latin typeface="+mj-lt"/>
                <a:ea typeface="Calibri" panose="020F0502020204030204" pitchFamily="34" charset="0"/>
                <a:cs typeface="Times New Roman" panose="02020603050405020304" pitchFamily="18" charset="0"/>
              </a:rPr>
              <a:t> </a:t>
            </a:r>
            <a:r>
              <a:rPr lang="en-US" sz="2000" dirty="0" smtClean="0">
                <a:latin typeface="+mj-lt"/>
                <a:ea typeface="Calibri" panose="020F0502020204030204" pitchFamily="34" charset="0"/>
                <a:cs typeface="Times New Roman" panose="02020603050405020304" pitchFamily="18" charset="0"/>
              </a:rPr>
              <a:t>BN </a:t>
            </a:r>
            <a:r>
              <a:rPr lang="en-US" sz="2000" dirty="0" err="1">
                <a:latin typeface="+mj-lt"/>
                <a:ea typeface="Calibri" panose="020F0502020204030204" pitchFamily="34" charset="0"/>
                <a:cs typeface="Times New Roman" panose="02020603050405020304" pitchFamily="18" charset="0"/>
              </a:rPr>
              <a:t>thấy</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mình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không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được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tôn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trọng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đối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xử</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không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bình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đẳng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chăm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sóc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thiếu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tận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tình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chu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đáo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đôi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khi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bị</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bạc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đãi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coi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thường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thầy</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thuốc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thiếu</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đứng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đắn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làm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tổn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thương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đến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nhân</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phẩm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người</a:t>
            </a:r>
            <a:r>
              <a:rPr lang="en-US" sz="2000" dirty="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bệnh</a:t>
            </a:r>
            <a:r>
              <a:rPr lang="en-US" sz="2000" dirty="0" smtClean="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indent="457200" algn="just">
              <a:spcAft>
                <a:spcPts val="600"/>
              </a:spcAft>
            </a:pPr>
            <a:r>
              <a:rPr lang="en-US" sz="2000" dirty="0" smtClean="0">
                <a:latin typeface="+mj-lt"/>
                <a:ea typeface="Calibri" panose="020F0502020204030204" pitchFamily="34" charset="0"/>
                <a:cs typeface="Times New Roman" panose="02020603050405020304" pitchFamily="18" charset="0"/>
                <a:sym typeface="Wingdings" panose="05000000000000000000" pitchFamily="2" charset="2"/>
              </a:rPr>
              <a:t></a:t>
            </a:r>
            <a:r>
              <a:rPr lang="en-US" sz="2000" dirty="0" err="1" smtClean="0">
                <a:latin typeface="+mj-lt"/>
                <a:ea typeface="Calibri" panose="020F0502020204030204" pitchFamily="34" charset="0"/>
                <a:cs typeface="Times New Roman" panose="02020603050405020304" pitchFamily="18" charset="0"/>
              </a:rPr>
              <a:t>Trong</a:t>
            </a:r>
            <a:r>
              <a:rPr lang="en-US" sz="2000" dirty="0" smtClean="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những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trường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hợp</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đó</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người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lãnh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đạo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hoặc</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phụ</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trách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phải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trao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đổi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giải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thích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và</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thông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cảm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với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người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bệnh</a:t>
            </a:r>
            <a:r>
              <a:rPr lang="en-US" sz="2000" dirty="0">
                <a:latin typeface="+mj-lt"/>
                <a:ea typeface="Calibri" panose="020F0502020204030204" pitchFamily="34" charset="0"/>
                <a:cs typeface="Times New Roman" panose="02020603050405020304" pitchFamily="18" charset="0"/>
              </a:rPr>
              <a:t>.</a:t>
            </a:r>
          </a:p>
          <a:p>
            <a:pPr lvl="0" indent="457200" algn="just">
              <a:spcAft>
                <a:spcPts val="600"/>
              </a:spcAft>
            </a:pPr>
            <a:endParaRPr kumimoji="0" lang="en-US" sz="2000" b="0" i="0" u="none" strike="noStrike" kern="0" cap="none" spc="0" normalizeH="0" baseline="0" noProof="0" dirty="0" smtClean="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4172704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ctrTitle"/>
          </p:nvPr>
        </p:nvSpPr>
        <p:spPr>
          <a:xfrm>
            <a:off x="4083120" y="1758073"/>
            <a:ext cx="4783265" cy="2563977"/>
          </a:xfrm>
          <a:prstGeom prst="rect">
            <a:avLst/>
          </a:prstGeom>
        </p:spPr>
        <p:txBody>
          <a:bodyPr spcFirstLastPara="1" wrap="square" lIns="91425" tIns="91425" rIns="91425" bIns="91425" anchor="b" anchorCtr="0">
            <a:noAutofit/>
          </a:bodyPr>
          <a:lstStyle/>
          <a:p>
            <a:r>
              <a:rPr lang="vi-VN" dirty="0">
                <a:latin typeface="+mn-lt"/>
              </a:rPr>
              <a:t>Giao tiếp ứng xử của </a:t>
            </a:r>
            <a:r>
              <a:rPr lang="en-US" dirty="0">
                <a:latin typeface="+mn-lt"/>
              </a:rPr>
              <a:t>nhân viên </a:t>
            </a:r>
            <a:r>
              <a:rPr lang="vi-VN" dirty="0">
                <a:latin typeface="+mn-lt"/>
              </a:rPr>
              <a:t>y tế tại các địa điểm cần chú ý</a:t>
            </a:r>
            <a:endParaRPr lang="en-US" dirty="0">
              <a:latin typeface="+mn-lt"/>
              <a:ea typeface="Roboto Slab" panose="020B0604020202020204" charset="0"/>
            </a:endParaRPr>
          </a:p>
        </p:txBody>
      </p:sp>
      <p:sp>
        <p:nvSpPr>
          <p:cNvPr id="144" name="Google Shape;144;p16"/>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0" dirty="0">
                <a:solidFill>
                  <a:schemeClr val="bg1"/>
                </a:solidFill>
                <a:latin typeface="Roboto Slab"/>
                <a:ea typeface="Roboto Slab"/>
                <a:cs typeface="Roboto Slab"/>
                <a:sym typeface="Roboto Slab"/>
              </a:rPr>
              <a:t>4</a:t>
            </a:r>
            <a:endParaRPr sz="20000" dirty="0">
              <a:solidFill>
                <a:schemeClr val="bg1"/>
              </a:solidFill>
              <a:latin typeface="Roboto Slab"/>
              <a:ea typeface="Roboto Slab"/>
              <a:cs typeface="Roboto Slab"/>
              <a:sym typeface="Roboto Slab"/>
            </a:endParaRPr>
          </a:p>
        </p:txBody>
      </p:sp>
      <p:sp>
        <p:nvSpPr>
          <p:cNvPr id="145" name="Google Shape;145;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3915898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lvl="0"/>
            <a:r>
              <a:rPr lang="en-US" sz="2000" dirty="0">
                <a:latin typeface="+mn-lt"/>
              </a:rPr>
              <a:t>4</a:t>
            </a:r>
            <a:r>
              <a:rPr lang="vi-VN" sz="2000" dirty="0" smtClean="0">
                <a:latin typeface="+mn-lt"/>
              </a:rPr>
              <a:t>.1. Khoa Khám bệnh, cấp cứu</a:t>
            </a:r>
            <a:endParaRPr lang="en-US" sz="2000" dirty="0">
              <a:latin typeface="+mn-lt"/>
            </a:endParaRPr>
          </a:p>
        </p:txBody>
      </p:sp>
      <p:grpSp>
        <p:nvGrpSpPr>
          <p:cNvPr id="119" name="Google Shape;119;p14"/>
          <p:cNvGrpSpPr/>
          <p:nvPr/>
        </p:nvGrpSpPr>
        <p:grpSpPr>
          <a:xfrm>
            <a:off x="333623" y="861852"/>
            <a:ext cx="366458" cy="366437"/>
            <a:chOff x="1923675" y="1633650"/>
            <a:chExt cx="436000" cy="435975"/>
          </a:xfrm>
        </p:grpSpPr>
        <p:sp>
          <p:nvSpPr>
            <p:cNvPr id="120"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a:p>
        </p:txBody>
      </p:sp>
      <p:sp>
        <p:nvSpPr>
          <p:cNvPr id="2" name="Rectangle 1"/>
          <p:cNvSpPr/>
          <p:nvPr/>
        </p:nvSpPr>
        <p:spPr>
          <a:xfrm>
            <a:off x="524532" y="1657413"/>
            <a:ext cx="8147028" cy="3000821"/>
          </a:xfrm>
          <a:prstGeom prst="rect">
            <a:avLst/>
          </a:prstGeom>
        </p:spPr>
        <p:txBody>
          <a:bodyPr wrap="square">
            <a:spAutoFit/>
          </a:bodyPr>
          <a:lstStyle/>
          <a:p>
            <a:pPr marL="0" indent="0" algn="just">
              <a:lnSpc>
                <a:spcPct val="150000"/>
              </a:lnSpc>
              <a:buNone/>
            </a:pPr>
            <a:r>
              <a:rPr lang="vi-VN" sz="1800" dirty="0">
                <a:latin typeface="+mn-lt"/>
                <a:ea typeface="Roboto Slab" panose="020B0604020202020204" charset="0"/>
              </a:rPr>
              <a:t>- Cần khẩn trương phân loại bệnh và xử lý </a:t>
            </a:r>
            <a:r>
              <a:rPr lang="vi-VN" sz="1800" dirty="0" smtClean="0">
                <a:latin typeface="+mn-lt"/>
                <a:ea typeface="Roboto Slab" panose="020B0604020202020204" charset="0"/>
              </a:rPr>
              <a:t>ngay trường </a:t>
            </a:r>
            <a:r>
              <a:rPr lang="vi-VN" sz="1800" dirty="0">
                <a:latin typeface="+mn-lt"/>
                <a:ea typeface="Roboto Slab" panose="020B0604020202020204" charset="0"/>
              </a:rPr>
              <a:t>hợp cấp cứu</a:t>
            </a:r>
          </a:p>
          <a:p>
            <a:pPr marL="0" indent="0" algn="just">
              <a:lnSpc>
                <a:spcPct val="150000"/>
              </a:lnSpc>
              <a:buNone/>
            </a:pPr>
            <a:r>
              <a:rPr lang="vi-VN" sz="1800" dirty="0">
                <a:latin typeface="+mn-lt"/>
                <a:ea typeface="Roboto Slab" panose="020B0604020202020204" charset="0"/>
              </a:rPr>
              <a:t>- Luôn chú ý tới các đối tượng ưu tiên</a:t>
            </a:r>
          </a:p>
          <a:p>
            <a:pPr marL="0" indent="0" algn="just">
              <a:lnSpc>
                <a:spcPct val="150000"/>
              </a:lnSpc>
              <a:buNone/>
            </a:pPr>
            <a:r>
              <a:rPr lang="vi-VN" sz="1800" dirty="0">
                <a:latin typeface="+mn-lt"/>
                <a:ea typeface="Roboto Slab" panose="020B0604020202020204" charset="0"/>
              </a:rPr>
              <a:t>- Động viên và luôn luôn nhắc </a:t>
            </a:r>
            <a:r>
              <a:rPr lang="vi-VN" sz="1800" dirty="0" smtClean="0">
                <a:latin typeface="+mn-lt"/>
                <a:ea typeface="Roboto Slab" panose="020B0604020202020204" charset="0"/>
              </a:rPr>
              <a:t>nh</a:t>
            </a:r>
            <a:r>
              <a:rPr lang="en-US" sz="1800" dirty="0">
                <a:latin typeface="+mn-lt"/>
                <a:ea typeface="Roboto Slab" panose="020B0604020202020204" charset="0"/>
              </a:rPr>
              <a:t>ở</a:t>
            </a:r>
            <a:r>
              <a:rPr lang="vi-VN" sz="1800" dirty="0" smtClean="0">
                <a:latin typeface="+mn-lt"/>
                <a:ea typeface="Roboto Slab" panose="020B0604020202020204" charset="0"/>
              </a:rPr>
              <a:t> </a:t>
            </a:r>
            <a:r>
              <a:rPr lang="vi-VN" sz="1800" dirty="0">
                <a:latin typeface="+mn-lt"/>
                <a:ea typeface="Roboto Slab" panose="020B0604020202020204" charset="0"/>
              </a:rPr>
              <a:t>tới sự chờ </a:t>
            </a:r>
            <a:r>
              <a:rPr lang="vi-VN" sz="1800" dirty="0" smtClean="0">
                <a:latin typeface="+mn-lt"/>
                <a:ea typeface="Roboto Slab" panose="020B0604020202020204" charset="0"/>
              </a:rPr>
              <a:t>đợi của </a:t>
            </a:r>
            <a:r>
              <a:rPr lang="vi-VN" sz="1800" dirty="0">
                <a:latin typeface="+mn-lt"/>
                <a:ea typeface="Roboto Slab" panose="020B0604020202020204" charset="0"/>
              </a:rPr>
              <a:t>các người bệnh</a:t>
            </a:r>
          </a:p>
          <a:p>
            <a:pPr marL="0" indent="0" algn="just">
              <a:lnSpc>
                <a:spcPct val="150000"/>
              </a:lnSpc>
              <a:buNone/>
            </a:pPr>
            <a:r>
              <a:rPr lang="vi-VN" sz="1800" dirty="0">
                <a:latin typeface="+mn-lt"/>
                <a:ea typeface="Roboto Slab" panose="020B0604020202020204" charset="0"/>
              </a:rPr>
              <a:t>- Giải thích cặn kẽ, ôn tồn và kiên trì nhẫn nại</a:t>
            </a:r>
          </a:p>
          <a:p>
            <a:pPr marL="0" indent="0" algn="just">
              <a:lnSpc>
                <a:spcPct val="150000"/>
              </a:lnSpc>
              <a:buNone/>
            </a:pPr>
            <a:r>
              <a:rPr lang="vi-VN" sz="1800" dirty="0">
                <a:latin typeface="+mn-lt"/>
                <a:ea typeface="Roboto Slab" panose="020B0604020202020204" charset="0"/>
              </a:rPr>
              <a:t>- Tác phong nhanh nhẹn, nhẹ nhàng, thanh </a:t>
            </a:r>
            <a:r>
              <a:rPr lang="vi-VN" sz="1800" dirty="0" smtClean="0">
                <a:latin typeface="+mn-lt"/>
                <a:ea typeface="Roboto Slab" panose="020B0604020202020204" charset="0"/>
              </a:rPr>
              <a:t>thoát.</a:t>
            </a:r>
            <a:endParaRPr lang="vi-VN" sz="1800" dirty="0">
              <a:latin typeface="+mn-lt"/>
              <a:ea typeface="Roboto Slab" panose="020B0604020202020204" charset="0"/>
            </a:endParaRPr>
          </a:p>
          <a:p>
            <a:pPr marL="0" indent="0" algn="just">
              <a:lnSpc>
                <a:spcPct val="150000"/>
              </a:lnSpc>
              <a:buNone/>
            </a:pPr>
            <a:r>
              <a:rPr lang="vi-VN" sz="1800" dirty="0">
                <a:latin typeface="+mn-lt"/>
                <a:ea typeface="Roboto Slab" panose="020B0604020202020204" charset="0"/>
              </a:rPr>
              <a:t>- CBYT có hình thức, tác phong giao tiếp tốt, </a:t>
            </a:r>
            <a:r>
              <a:rPr lang="vi-VN" sz="1800" dirty="0" smtClean="0">
                <a:latin typeface="+mn-lt"/>
                <a:ea typeface="Roboto Slab" panose="020B0604020202020204" charset="0"/>
              </a:rPr>
              <a:t>có khả </a:t>
            </a:r>
            <a:r>
              <a:rPr lang="vi-VN" sz="1800" dirty="0">
                <a:latin typeface="+mn-lt"/>
                <a:ea typeface="Roboto Slab" panose="020B0604020202020204" charset="0"/>
              </a:rPr>
              <a:t>năng ứng biến trong những tình huống </a:t>
            </a:r>
            <a:r>
              <a:rPr lang="vi-VN" sz="1800" dirty="0" smtClean="0">
                <a:latin typeface="+mn-lt"/>
                <a:ea typeface="Roboto Slab" panose="020B0604020202020204" charset="0"/>
              </a:rPr>
              <a:t>bất thường </a:t>
            </a:r>
            <a:r>
              <a:rPr lang="vi-VN" sz="1800" dirty="0">
                <a:latin typeface="+mn-lt"/>
                <a:ea typeface="Roboto Slab" panose="020B0604020202020204" charset="0"/>
              </a:rPr>
              <a:t>có thể xảy ra.</a:t>
            </a:r>
            <a:r>
              <a:rPr lang="en-US" sz="1800" dirty="0" smtClean="0"/>
              <a:t>.</a:t>
            </a:r>
            <a:endParaRPr lang="en-US" sz="1800" dirty="0">
              <a:latin typeface="+mn-lt"/>
              <a:ea typeface="Roboto Slab" panose="020B0604020202020204" charset="0"/>
            </a:endParaRPr>
          </a:p>
        </p:txBody>
      </p:sp>
    </p:spTree>
    <p:extLst>
      <p:ext uri="{BB962C8B-B14F-4D97-AF65-F5344CB8AC3E}">
        <p14:creationId xmlns:p14="http://schemas.microsoft.com/office/powerpoint/2010/main" val="4088657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lvl="0"/>
            <a:r>
              <a:rPr lang="en-US" sz="2000" dirty="0">
                <a:latin typeface="+mn-lt"/>
              </a:rPr>
              <a:t>4</a:t>
            </a:r>
            <a:r>
              <a:rPr lang="vi-VN" sz="2000" dirty="0" smtClean="0">
                <a:latin typeface="+mn-lt"/>
              </a:rPr>
              <a:t>.2. Khoa cận lâm sàng – Khoa dược</a:t>
            </a:r>
            <a:endParaRPr lang="en-US" sz="2000" dirty="0">
              <a:latin typeface="+mn-lt"/>
            </a:endParaRPr>
          </a:p>
        </p:txBody>
      </p:sp>
      <p:grpSp>
        <p:nvGrpSpPr>
          <p:cNvPr id="119" name="Google Shape;119;p14"/>
          <p:cNvGrpSpPr/>
          <p:nvPr/>
        </p:nvGrpSpPr>
        <p:grpSpPr>
          <a:xfrm>
            <a:off x="333623" y="861852"/>
            <a:ext cx="366458" cy="366437"/>
            <a:chOff x="1923675" y="1633650"/>
            <a:chExt cx="436000" cy="435975"/>
          </a:xfrm>
        </p:grpSpPr>
        <p:sp>
          <p:nvSpPr>
            <p:cNvPr id="120"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28</a:t>
            </a:fld>
            <a:endParaRPr/>
          </a:p>
        </p:txBody>
      </p:sp>
      <p:sp>
        <p:nvSpPr>
          <p:cNvPr id="2" name="Rectangle 1"/>
          <p:cNvSpPr/>
          <p:nvPr/>
        </p:nvSpPr>
        <p:spPr>
          <a:xfrm>
            <a:off x="524532" y="1657413"/>
            <a:ext cx="8147028" cy="3000821"/>
          </a:xfrm>
          <a:prstGeom prst="rect">
            <a:avLst/>
          </a:prstGeom>
        </p:spPr>
        <p:txBody>
          <a:bodyPr wrap="square">
            <a:spAutoFit/>
          </a:bodyPr>
          <a:lstStyle/>
          <a:p>
            <a:pPr marL="0" indent="0" algn="just">
              <a:lnSpc>
                <a:spcPct val="150000"/>
              </a:lnSpc>
              <a:buNone/>
            </a:pPr>
            <a:r>
              <a:rPr lang="vi-VN" sz="1800" dirty="0">
                <a:latin typeface="+mn-lt"/>
                <a:ea typeface="Roboto Slab" panose="020B0604020202020204" charset="0"/>
              </a:rPr>
              <a:t>- Đảm bảo việc nhận kết quả </a:t>
            </a:r>
            <a:r>
              <a:rPr lang="vi-VN" sz="1800" dirty="0" smtClean="0">
                <a:latin typeface="+mn-lt"/>
                <a:ea typeface="Roboto Slab" panose="020B0604020202020204" charset="0"/>
              </a:rPr>
              <a:t>cận lâm sàng </a:t>
            </a:r>
            <a:r>
              <a:rPr lang="vi-VN" sz="1800" b="1" dirty="0" smtClean="0">
                <a:latin typeface="+mn-lt"/>
                <a:ea typeface="Roboto Slab" panose="020B0604020202020204" charset="0"/>
              </a:rPr>
              <a:t>đúng quy trình </a:t>
            </a:r>
            <a:r>
              <a:rPr lang="vi-VN" sz="1800" b="1" dirty="0">
                <a:latin typeface="+mn-lt"/>
                <a:ea typeface="Roboto Slab" panose="020B0604020202020204" charset="0"/>
              </a:rPr>
              <a:t>và thời </a:t>
            </a:r>
            <a:r>
              <a:rPr lang="vi-VN" sz="1800" b="1" dirty="0" smtClean="0">
                <a:latin typeface="+mn-lt"/>
                <a:ea typeface="Roboto Slab" panose="020B0604020202020204" charset="0"/>
              </a:rPr>
              <a:t>gian cam kết.</a:t>
            </a:r>
            <a:endParaRPr lang="vi-VN" sz="1800" b="1" dirty="0">
              <a:latin typeface="+mn-lt"/>
              <a:ea typeface="Roboto Slab" panose="020B0604020202020204" charset="0"/>
            </a:endParaRPr>
          </a:p>
          <a:p>
            <a:pPr marL="0" indent="0" algn="just">
              <a:lnSpc>
                <a:spcPct val="150000"/>
              </a:lnSpc>
              <a:buNone/>
            </a:pPr>
            <a:r>
              <a:rPr lang="vi-VN" sz="1800" dirty="0">
                <a:latin typeface="+mn-lt"/>
                <a:ea typeface="Roboto Slab" panose="020B0604020202020204" charset="0"/>
              </a:rPr>
              <a:t>- Đảm bảo việc giữ bí mật kết quả </a:t>
            </a:r>
            <a:r>
              <a:rPr lang="vi-VN" sz="1800" dirty="0">
                <a:ea typeface="Roboto Slab" panose="020B0604020202020204" charset="0"/>
              </a:rPr>
              <a:t>cận lâm sàng </a:t>
            </a:r>
            <a:r>
              <a:rPr lang="vi-VN" sz="1800" dirty="0" smtClean="0">
                <a:latin typeface="+mn-lt"/>
                <a:ea typeface="Roboto Slab" panose="020B0604020202020204" charset="0"/>
              </a:rPr>
              <a:t>theo </a:t>
            </a:r>
            <a:r>
              <a:rPr lang="vi-VN" sz="1800" dirty="0">
                <a:latin typeface="+mn-lt"/>
                <a:ea typeface="Roboto Slab" panose="020B0604020202020204" charset="0"/>
              </a:rPr>
              <a:t>đúng quy định Bộ Y tế.</a:t>
            </a:r>
          </a:p>
          <a:p>
            <a:pPr marL="0" indent="0" algn="just">
              <a:lnSpc>
                <a:spcPct val="150000"/>
              </a:lnSpc>
              <a:buNone/>
            </a:pPr>
            <a:r>
              <a:rPr lang="vi-VN" sz="1800" dirty="0">
                <a:latin typeface="+mn-lt"/>
                <a:ea typeface="Roboto Slab" panose="020B0604020202020204" charset="0"/>
              </a:rPr>
              <a:t>- Không tùy tiện chẩn đoán bệnh dựa vào kết </a:t>
            </a:r>
            <a:r>
              <a:rPr lang="vi-VN" sz="1800" dirty="0" smtClean="0">
                <a:latin typeface="+mn-lt"/>
                <a:ea typeface="Roboto Slab" panose="020B0604020202020204" charset="0"/>
              </a:rPr>
              <a:t>quả </a:t>
            </a:r>
            <a:r>
              <a:rPr lang="vi-VN" sz="1800" dirty="0">
                <a:ea typeface="Roboto Slab" panose="020B0604020202020204" charset="0"/>
              </a:rPr>
              <a:t>cận lâm sàng </a:t>
            </a:r>
            <a:r>
              <a:rPr lang="vi-VN" sz="1800" dirty="0" smtClean="0">
                <a:latin typeface="+mn-lt"/>
                <a:ea typeface="Roboto Slab" panose="020B0604020202020204" charset="0"/>
              </a:rPr>
              <a:t>gây </a:t>
            </a:r>
            <a:r>
              <a:rPr lang="vi-VN" sz="1800" dirty="0">
                <a:latin typeface="+mn-lt"/>
                <a:ea typeface="Roboto Slab" panose="020B0604020202020204" charset="0"/>
              </a:rPr>
              <a:t>hoang mang lo sợ cho bệnh nhân.</a:t>
            </a:r>
          </a:p>
          <a:p>
            <a:pPr marL="0" indent="0" algn="just">
              <a:lnSpc>
                <a:spcPct val="150000"/>
              </a:lnSpc>
              <a:buNone/>
            </a:pPr>
            <a:r>
              <a:rPr lang="vi-VN" sz="1800" dirty="0">
                <a:latin typeface="+mn-lt"/>
                <a:ea typeface="Roboto Slab" panose="020B0604020202020204" charset="0"/>
              </a:rPr>
              <a:t>- Hướng dẫn bệnh nhân làm các bước tiếp </a:t>
            </a:r>
            <a:r>
              <a:rPr lang="vi-VN" sz="1800" dirty="0" smtClean="0">
                <a:latin typeface="+mn-lt"/>
                <a:ea typeface="Roboto Slab" panose="020B0604020202020204" charset="0"/>
              </a:rPr>
              <a:t>theo theo </a:t>
            </a:r>
            <a:r>
              <a:rPr lang="vi-VN" sz="1800" dirty="0">
                <a:latin typeface="+mn-lt"/>
                <a:ea typeface="Roboto Slab" panose="020B0604020202020204" charset="0"/>
              </a:rPr>
              <a:t>quy định bệnh viện.</a:t>
            </a:r>
          </a:p>
          <a:p>
            <a:pPr marL="0" indent="0" algn="just">
              <a:lnSpc>
                <a:spcPct val="150000"/>
              </a:lnSpc>
              <a:buNone/>
            </a:pPr>
            <a:r>
              <a:rPr lang="vi-VN" sz="1800" dirty="0">
                <a:latin typeface="+mn-lt"/>
                <a:ea typeface="Roboto Slab" panose="020B0604020202020204" charset="0"/>
              </a:rPr>
              <a:t>- Đảm bảo cấp phát thuốc cho bệnh nhân </a:t>
            </a:r>
            <a:r>
              <a:rPr lang="vi-VN" sz="1800" dirty="0" smtClean="0">
                <a:latin typeface="+mn-lt"/>
                <a:ea typeface="Roboto Slab" panose="020B0604020202020204" charset="0"/>
              </a:rPr>
              <a:t>nhanh và </a:t>
            </a:r>
            <a:r>
              <a:rPr lang="vi-VN" sz="1800" dirty="0">
                <a:latin typeface="+mn-lt"/>
                <a:ea typeface="Roboto Slab" panose="020B0604020202020204" charset="0"/>
              </a:rPr>
              <a:t>chính xác.</a:t>
            </a:r>
            <a:endParaRPr lang="en-US" sz="1800" dirty="0">
              <a:latin typeface="+mn-lt"/>
              <a:ea typeface="Roboto Slab" panose="020B0604020202020204" charset="0"/>
            </a:endParaRPr>
          </a:p>
        </p:txBody>
      </p:sp>
    </p:spTree>
    <p:extLst>
      <p:ext uri="{BB962C8B-B14F-4D97-AF65-F5344CB8AC3E}">
        <p14:creationId xmlns:p14="http://schemas.microsoft.com/office/powerpoint/2010/main" val="2509480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ctrTitle"/>
          </p:nvPr>
        </p:nvSpPr>
        <p:spPr>
          <a:xfrm>
            <a:off x="4083120" y="1758073"/>
            <a:ext cx="4783265" cy="2563977"/>
          </a:xfrm>
          <a:prstGeom prst="rect">
            <a:avLst/>
          </a:prstGeom>
        </p:spPr>
        <p:txBody>
          <a:bodyPr spcFirstLastPara="1" wrap="square" lIns="91425" tIns="91425" rIns="91425" bIns="91425" anchor="b" anchorCtr="0">
            <a:noAutofit/>
          </a:bodyPr>
          <a:lstStyle/>
          <a:p>
            <a:pPr algn="just"/>
            <a:r>
              <a:rPr lang="en-US" dirty="0">
                <a:ea typeface="Roboto Slab" panose="020B0604020202020204" charset="0"/>
              </a:rPr>
              <a:t>Giao tiếp ứng xử theo vị trí việc làm</a:t>
            </a:r>
          </a:p>
        </p:txBody>
      </p:sp>
      <p:sp>
        <p:nvSpPr>
          <p:cNvPr id="144" name="Google Shape;144;p16"/>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0" dirty="0">
                <a:solidFill>
                  <a:schemeClr val="bg1"/>
                </a:solidFill>
                <a:latin typeface="Roboto Slab"/>
                <a:ea typeface="Roboto Slab"/>
                <a:cs typeface="Roboto Slab"/>
                <a:sym typeface="Roboto Slab"/>
              </a:rPr>
              <a:t>5</a:t>
            </a:r>
            <a:endParaRPr sz="20000" dirty="0">
              <a:solidFill>
                <a:schemeClr val="bg1"/>
              </a:solidFill>
              <a:latin typeface="Roboto Slab"/>
              <a:ea typeface="Roboto Slab"/>
              <a:cs typeface="Roboto Slab"/>
              <a:sym typeface="Roboto Slab"/>
            </a:endParaRPr>
          </a:p>
        </p:txBody>
      </p:sp>
      <p:sp>
        <p:nvSpPr>
          <p:cNvPr id="145" name="Google Shape;145;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22922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7" name="Google Shape;297;p28"/>
          <p:cNvSpPr txBox="1">
            <a:spLocks noGrp="1"/>
          </p:cNvSpPr>
          <p:nvPr>
            <p:ph type="ctrTitle" idx="4294967295"/>
          </p:nvPr>
        </p:nvSpPr>
        <p:spPr>
          <a:xfrm>
            <a:off x="765375" y="309980"/>
            <a:ext cx="6626100" cy="89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smtClean="0">
                <a:solidFill>
                  <a:schemeClr val="accent4"/>
                </a:solidFill>
              </a:rPr>
              <a:t>Nội dung</a:t>
            </a:r>
            <a:endParaRPr sz="7200" dirty="0">
              <a:solidFill>
                <a:schemeClr val="accent4"/>
              </a:solidFill>
            </a:endParaRPr>
          </a:p>
        </p:txBody>
      </p:sp>
      <p:sp>
        <p:nvSpPr>
          <p:cNvPr id="308" name="Google Shape;308;p2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17" name="Google Shape;296;p28"/>
          <p:cNvSpPr txBox="1">
            <a:spLocks/>
          </p:cNvSpPr>
          <p:nvPr/>
        </p:nvSpPr>
        <p:spPr>
          <a:xfrm>
            <a:off x="765375" y="1320270"/>
            <a:ext cx="7620744" cy="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indent="-457200" algn="just">
              <a:buAutoNum type="arabicPeriod"/>
            </a:pPr>
            <a:r>
              <a:rPr lang="vi-VN" sz="2400" b="1" dirty="0" smtClean="0">
                <a:latin typeface="+mn-lt"/>
              </a:rPr>
              <a:t>Tầm </a:t>
            </a:r>
            <a:r>
              <a:rPr lang="vi-VN" sz="2400" b="1" dirty="0">
                <a:latin typeface="+mn-lt"/>
              </a:rPr>
              <a:t>quan trọng của giao tiếp, ứng xử trong cơ sở khám chữa </a:t>
            </a:r>
            <a:r>
              <a:rPr lang="vi-VN" sz="2400" b="1" dirty="0" smtClean="0">
                <a:latin typeface="+mn-lt"/>
              </a:rPr>
              <a:t>bệnh</a:t>
            </a:r>
            <a:endParaRPr lang="en-US" sz="2400" b="1" dirty="0" smtClean="0">
              <a:latin typeface="+mn-lt"/>
            </a:endParaRPr>
          </a:p>
          <a:p>
            <a:pPr indent="-457200" algn="just">
              <a:buAutoNum type="arabicPeriod"/>
            </a:pPr>
            <a:r>
              <a:rPr lang="en-US" sz="2400" b="1" dirty="0" smtClean="0">
                <a:latin typeface="+mn-lt"/>
                <a:ea typeface="Roboto Slab" panose="020B0604020202020204" charset="0"/>
              </a:rPr>
              <a:t>Kỹ năng giao tiếp ứng xử</a:t>
            </a:r>
          </a:p>
          <a:p>
            <a:pPr indent="-457200" algn="just">
              <a:buAutoNum type="arabicPeriod"/>
            </a:pPr>
            <a:r>
              <a:rPr lang="en-US" sz="2400" b="1" dirty="0" smtClean="0">
                <a:latin typeface="+mn-lt"/>
                <a:ea typeface="Roboto Slab" panose="020B0604020202020204" charset="0"/>
              </a:rPr>
              <a:t>Một </a:t>
            </a:r>
            <a:r>
              <a:rPr lang="en-US" sz="2400" b="1" dirty="0" err="1" smtClean="0">
                <a:latin typeface="+mn-lt"/>
                <a:ea typeface="Roboto Slab" panose="020B0604020202020204" charset="0"/>
              </a:rPr>
              <a:t>số</a:t>
            </a:r>
            <a:r>
              <a:rPr lang="en-US" sz="2400" b="1" dirty="0" smtClean="0">
                <a:latin typeface="+mn-lt"/>
                <a:ea typeface="Roboto Slab" panose="020B0604020202020204" charset="0"/>
              </a:rPr>
              <a:t> </a:t>
            </a:r>
            <a:r>
              <a:rPr lang="en-US" sz="2400" b="1" dirty="0" err="1" smtClean="0">
                <a:latin typeface="+mn-lt"/>
                <a:ea typeface="Roboto Slab" panose="020B0604020202020204" charset="0"/>
              </a:rPr>
              <a:t>trạng</a:t>
            </a:r>
            <a:r>
              <a:rPr lang="en-US" sz="2400" b="1" dirty="0" smtClean="0">
                <a:latin typeface="+mn-lt"/>
                <a:ea typeface="Roboto Slab" panose="020B0604020202020204" charset="0"/>
              </a:rPr>
              <a:t> </a:t>
            </a:r>
            <a:r>
              <a:rPr lang="en-US" sz="2400" b="1" dirty="0" smtClean="0">
                <a:latin typeface="+mn-lt"/>
                <a:ea typeface="Roboto Slab" panose="020B0604020202020204" charset="0"/>
              </a:rPr>
              <a:t>thái tâm lý của người bệnh</a:t>
            </a:r>
          </a:p>
          <a:p>
            <a:pPr indent="-457200" algn="just">
              <a:buAutoNum type="arabicPeriod"/>
            </a:pPr>
            <a:r>
              <a:rPr lang="en-US" sz="2400" b="1" dirty="0" smtClean="0">
                <a:latin typeface="+mn-lt"/>
                <a:ea typeface="Roboto Slab" panose="020B0604020202020204" charset="0"/>
              </a:rPr>
              <a:t>Giao tiếp ứng xử của nhân </a:t>
            </a:r>
            <a:r>
              <a:rPr lang="en-US" sz="2400" b="1" dirty="0" err="1" smtClean="0">
                <a:latin typeface="+mn-lt"/>
                <a:ea typeface="Roboto Slab" panose="020B0604020202020204" charset="0"/>
              </a:rPr>
              <a:t>viên</a:t>
            </a:r>
            <a:r>
              <a:rPr lang="en-US" sz="2400" b="1" dirty="0" smtClean="0">
                <a:latin typeface="+mn-lt"/>
                <a:ea typeface="Roboto Slab" panose="020B0604020202020204" charset="0"/>
              </a:rPr>
              <a:t> </a:t>
            </a:r>
            <a:r>
              <a:rPr lang="en-US" sz="2400" b="1" dirty="0" smtClean="0">
                <a:latin typeface="+mn-lt"/>
                <a:ea typeface="Roboto Slab" panose="020B0604020202020204" charset="0"/>
              </a:rPr>
              <a:t>y </a:t>
            </a:r>
            <a:r>
              <a:rPr lang="en-US" sz="2400" b="1" dirty="0" err="1" smtClean="0">
                <a:latin typeface="+mn-lt"/>
                <a:ea typeface="Roboto Slab" panose="020B0604020202020204" charset="0"/>
              </a:rPr>
              <a:t>tế</a:t>
            </a:r>
            <a:r>
              <a:rPr lang="en-US" sz="2400" b="1" dirty="0" smtClean="0">
                <a:latin typeface="+mn-lt"/>
                <a:ea typeface="Roboto Slab" panose="020B0604020202020204" charset="0"/>
              </a:rPr>
              <a:t> </a:t>
            </a:r>
            <a:r>
              <a:rPr lang="en-US" sz="2400" b="1" dirty="0" smtClean="0">
                <a:latin typeface="+mn-lt"/>
                <a:ea typeface="Roboto Slab" panose="020B0604020202020204" charset="0"/>
              </a:rPr>
              <a:t>tại </a:t>
            </a:r>
            <a:r>
              <a:rPr lang="en-US" sz="2400" b="1" dirty="0" err="1" smtClean="0">
                <a:latin typeface="+mn-lt"/>
                <a:ea typeface="Roboto Slab" panose="020B0604020202020204" charset="0"/>
              </a:rPr>
              <a:t>các</a:t>
            </a:r>
            <a:r>
              <a:rPr lang="en-US" sz="2400" b="1" dirty="0" smtClean="0">
                <a:latin typeface="+mn-lt"/>
                <a:ea typeface="Roboto Slab" panose="020B0604020202020204" charset="0"/>
              </a:rPr>
              <a:t> </a:t>
            </a:r>
            <a:r>
              <a:rPr lang="en-US" sz="2400" b="1" dirty="0" err="1" smtClean="0">
                <a:latin typeface="+mn-lt"/>
                <a:ea typeface="Roboto Slab" panose="020B0604020202020204" charset="0"/>
              </a:rPr>
              <a:t>địa</a:t>
            </a:r>
            <a:r>
              <a:rPr lang="en-US" sz="2400" b="1" dirty="0" smtClean="0">
                <a:latin typeface="+mn-lt"/>
                <a:ea typeface="Roboto Slab" panose="020B0604020202020204" charset="0"/>
              </a:rPr>
              <a:t> </a:t>
            </a:r>
            <a:r>
              <a:rPr lang="en-US" sz="2400" b="1" dirty="0" smtClean="0">
                <a:latin typeface="+mn-lt"/>
                <a:ea typeface="Roboto Slab" panose="020B0604020202020204" charset="0"/>
              </a:rPr>
              <a:t>điểm cần chú ý</a:t>
            </a:r>
          </a:p>
          <a:p>
            <a:pPr indent="-457200" algn="just">
              <a:buAutoNum type="arabicPeriod"/>
            </a:pPr>
            <a:r>
              <a:rPr lang="en-US" sz="2400" b="1" dirty="0" smtClean="0">
                <a:latin typeface="+mn-lt"/>
                <a:ea typeface="Roboto Slab" panose="020B0604020202020204" charset="0"/>
              </a:rPr>
              <a:t>Giao tiếp ứng xử theo vị trí việc làm</a:t>
            </a:r>
          </a:p>
          <a:p>
            <a:pPr indent="-457200" algn="just">
              <a:buAutoNum type="arabicPeriod"/>
            </a:pPr>
            <a:endParaRPr lang="en-US" sz="2400" b="1" dirty="0">
              <a:latin typeface="+mn-lt"/>
              <a:ea typeface="Roboto Slab" panose="020B060402020202020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9" name="Google Shape;119;p14"/>
          <p:cNvGrpSpPr/>
          <p:nvPr/>
        </p:nvGrpSpPr>
        <p:grpSpPr>
          <a:xfrm>
            <a:off x="333623" y="861852"/>
            <a:ext cx="366458" cy="366437"/>
            <a:chOff x="1923675" y="1633650"/>
            <a:chExt cx="436000" cy="435975"/>
          </a:xfrm>
        </p:grpSpPr>
        <p:sp>
          <p:nvSpPr>
            <p:cNvPr id="120"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30</a:t>
            </a:fld>
            <a:endParaRPr/>
          </a:p>
        </p:txBody>
      </p:sp>
      <p:sp>
        <p:nvSpPr>
          <p:cNvPr id="3" name="Title 2"/>
          <p:cNvSpPr>
            <a:spLocks noGrp="1"/>
          </p:cNvSpPr>
          <p:nvPr>
            <p:ph type="title"/>
          </p:nvPr>
        </p:nvSpPr>
        <p:spPr/>
        <p:txBody>
          <a:bodyPr/>
          <a:lstStyle/>
          <a:p>
            <a:r>
              <a:rPr lang="vi-VN" dirty="0" smtClean="0">
                <a:latin typeface="+mn-lt"/>
              </a:rPr>
              <a:t>Giao tiếp - ứng xử theo công việc, chức danh cụ thể</a:t>
            </a:r>
            <a:endParaRPr lang="en-US" dirty="0">
              <a:latin typeface="+mn-lt"/>
            </a:endParaRPr>
          </a:p>
        </p:txBody>
      </p:sp>
      <p:sp>
        <p:nvSpPr>
          <p:cNvPr id="4" name="Oval 3"/>
          <p:cNvSpPr/>
          <p:nvPr/>
        </p:nvSpPr>
        <p:spPr>
          <a:xfrm>
            <a:off x="1146024" y="2015490"/>
            <a:ext cx="804695" cy="777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t>1</a:t>
            </a:r>
            <a:endParaRPr lang="en-US" sz="2000" dirty="0"/>
          </a:p>
        </p:txBody>
      </p:sp>
      <p:sp>
        <p:nvSpPr>
          <p:cNvPr id="15" name="Rectangle 14"/>
          <p:cNvSpPr/>
          <p:nvPr/>
        </p:nvSpPr>
        <p:spPr>
          <a:xfrm>
            <a:off x="692151" y="906329"/>
            <a:ext cx="3879850" cy="496996"/>
          </a:xfrm>
          <a:prstGeom prst="rect">
            <a:avLst/>
          </a:prstGeom>
        </p:spPr>
        <p:txBody>
          <a:bodyPr wrap="square">
            <a:spAutoFit/>
          </a:bodyPr>
          <a:lstStyle/>
          <a:p>
            <a:pPr marL="285750" indent="-285750" algn="just">
              <a:lnSpc>
                <a:spcPct val="150000"/>
              </a:lnSpc>
              <a:buFontTx/>
              <a:buChar char="-"/>
            </a:pPr>
            <a:endParaRPr lang="vi-VN" sz="2000" b="1" dirty="0">
              <a:solidFill>
                <a:schemeClr val="tx1"/>
              </a:solidFill>
            </a:endParaRPr>
          </a:p>
        </p:txBody>
      </p:sp>
      <p:sp>
        <p:nvSpPr>
          <p:cNvPr id="16" name="Title 2"/>
          <p:cNvSpPr txBox="1">
            <a:spLocks/>
          </p:cNvSpPr>
          <p:nvPr/>
        </p:nvSpPr>
        <p:spPr>
          <a:xfrm>
            <a:off x="2258544" y="1916942"/>
            <a:ext cx="4965215" cy="1028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r>
              <a:rPr lang="vi-VN" dirty="0" smtClean="0">
                <a:solidFill>
                  <a:schemeClr val="tx1"/>
                </a:solidFill>
                <a:latin typeface="+mn-lt"/>
              </a:rPr>
              <a:t>Giao tiếp -  ứng xử của nhân viên y tế</a:t>
            </a:r>
            <a:endParaRPr lang="en-US" dirty="0">
              <a:solidFill>
                <a:schemeClr val="tx1"/>
              </a:solidFill>
              <a:latin typeface="+mn-lt"/>
            </a:endParaRPr>
          </a:p>
        </p:txBody>
      </p:sp>
      <p:sp>
        <p:nvSpPr>
          <p:cNvPr id="17" name="Oval 16"/>
          <p:cNvSpPr/>
          <p:nvPr/>
        </p:nvSpPr>
        <p:spPr>
          <a:xfrm>
            <a:off x="1146024" y="3112770"/>
            <a:ext cx="804695" cy="7772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chemeClr val="tx1"/>
                </a:solidFill>
              </a:rPr>
              <a:t>2</a:t>
            </a:r>
            <a:endParaRPr lang="en-US" sz="2000" b="1" dirty="0">
              <a:solidFill>
                <a:schemeClr val="tx1"/>
              </a:solidFill>
            </a:endParaRPr>
          </a:p>
        </p:txBody>
      </p:sp>
      <p:sp>
        <p:nvSpPr>
          <p:cNvPr id="18" name="Title 2"/>
          <p:cNvSpPr txBox="1">
            <a:spLocks/>
          </p:cNvSpPr>
          <p:nvPr/>
        </p:nvSpPr>
        <p:spPr>
          <a:xfrm>
            <a:off x="2258543" y="2987040"/>
            <a:ext cx="4965215" cy="1028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r>
              <a:rPr lang="vi-VN" dirty="0" smtClean="0">
                <a:solidFill>
                  <a:schemeClr val="tx1"/>
                </a:solidFill>
                <a:latin typeface="+mn-lt"/>
              </a:rPr>
              <a:t>Giao tiếp -  ứng xử của điều dưỡng</a:t>
            </a:r>
            <a:endParaRPr lang="en-US" dirty="0">
              <a:solidFill>
                <a:schemeClr val="tx1"/>
              </a:solidFill>
              <a:latin typeface="+mn-lt"/>
            </a:endParaRPr>
          </a:p>
        </p:txBody>
      </p:sp>
      <p:sp>
        <p:nvSpPr>
          <p:cNvPr id="19" name="Oval 18"/>
          <p:cNvSpPr/>
          <p:nvPr/>
        </p:nvSpPr>
        <p:spPr>
          <a:xfrm>
            <a:off x="1146024" y="4175760"/>
            <a:ext cx="804695" cy="777240"/>
          </a:xfrm>
          <a:prstGeom prst="ellipse">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3</a:t>
            </a:r>
            <a:endParaRPr lang="en-US" sz="2000" b="1" dirty="0">
              <a:solidFill>
                <a:schemeClr val="tx1"/>
              </a:solidFill>
            </a:endParaRPr>
          </a:p>
        </p:txBody>
      </p:sp>
      <p:sp>
        <p:nvSpPr>
          <p:cNvPr id="20" name="Title 2"/>
          <p:cNvSpPr txBox="1">
            <a:spLocks/>
          </p:cNvSpPr>
          <p:nvPr/>
        </p:nvSpPr>
        <p:spPr>
          <a:xfrm>
            <a:off x="2258543" y="4099560"/>
            <a:ext cx="4965215" cy="1028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r>
              <a:rPr lang="vi-VN" dirty="0" smtClean="0">
                <a:solidFill>
                  <a:schemeClr val="tx1"/>
                </a:solidFill>
                <a:latin typeface="+mn-lt"/>
              </a:rPr>
              <a:t>Giao tiếp -  ứng xử của Bác sĩ</a:t>
            </a:r>
            <a:endParaRPr lang="en-US" dirty="0">
              <a:solidFill>
                <a:schemeClr val="tx1"/>
              </a:solidFill>
              <a:latin typeface="+mn-lt"/>
            </a:endParaRPr>
          </a:p>
        </p:txBody>
      </p:sp>
    </p:spTree>
    <p:extLst>
      <p:ext uri="{BB962C8B-B14F-4D97-AF65-F5344CB8AC3E}">
        <p14:creationId xmlns:p14="http://schemas.microsoft.com/office/powerpoint/2010/main" val="2854621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31</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343335" y="2432"/>
            <a:ext cx="7812309"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b="1" dirty="0"/>
              <a:t>5</a:t>
            </a:r>
            <a:r>
              <a:rPr lang="vi-VN" sz="2500" b="1" dirty="0" smtClean="0"/>
              <a:t>.1</a:t>
            </a:r>
            <a:r>
              <a:rPr lang="vi-VN" sz="2500" b="1" dirty="0"/>
              <a:t>. Một số tình huống giao tiếp ứng xử của NVYT</a:t>
            </a:r>
            <a:endParaRPr lang="en-US" sz="25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665846" y="1208582"/>
            <a:ext cx="7812308" cy="3664180"/>
          </a:xfrm>
          <a:prstGeom prst="rect">
            <a:avLst/>
          </a:prstGeom>
        </p:spPr>
      </p:pic>
    </p:spTree>
    <p:extLst>
      <p:ext uri="{BB962C8B-B14F-4D97-AF65-F5344CB8AC3E}">
        <p14:creationId xmlns:p14="http://schemas.microsoft.com/office/powerpoint/2010/main" val="426016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32</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343335" y="2432"/>
            <a:ext cx="7812309"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b="1" dirty="0"/>
              <a:t>5</a:t>
            </a:r>
            <a:r>
              <a:rPr lang="vi-VN" sz="2500" b="1" dirty="0" smtClean="0"/>
              <a:t>.1</a:t>
            </a:r>
            <a:r>
              <a:rPr lang="vi-VN" sz="2500" b="1" dirty="0"/>
              <a:t>. Một số tình huống giao tiếp ứng xử của NVYT</a:t>
            </a:r>
            <a:endParaRPr lang="en-US" sz="25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692150" y="1113658"/>
            <a:ext cx="6653530" cy="3857262"/>
          </a:xfrm>
          <a:prstGeom prst="rect">
            <a:avLst/>
          </a:prstGeom>
        </p:spPr>
      </p:pic>
    </p:spTree>
    <p:extLst>
      <p:ext uri="{BB962C8B-B14F-4D97-AF65-F5344CB8AC3E}">
        <p14:creationId xmlns:p14="http://schemas.microsoft.com/office/powerpoint/2010/main" val="1018427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33</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343335" y="2432"/>
            <a:ext cx="7812309"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b="1" dirty="0"/>
              <a:t>5</a:t>
            </a:r>
            <a:r>
              <a:rPr lang="vi-VN" sz="2500" b="1" dirty="0" smtClean="0"/>
              <a:t>.1</a:t>
            </a:r>
            <a:r>
              <a:rPr lang="vi-VN" sz="2500" b="1" dirty="0"/>
              <a:t>. Một số tình huống giao tiếp ứng xử của NVYT</a:t>
            </a:r>
            <a:endParaRPr lang="en-US" sz="25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998347" y="1076535"/>
            <a:ext cx="6401693" cy="3610479"/>
          </a:xfrm>
          <a:prstGeom prst="rect">
            <a:avLst/>
          </a:prstGeom>
        </p:spPr>
      </p:pic>
    </p:spTree>
    <p:extLst>
      <p:ext uri="{BB962C8B-B14F-4D97-AF65-F5344CB8AC3E}">
        <p14:creationId xmlns:p14="http://schemas.microsoft.com/office/powerpoint/2010/main" val="3607272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34</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343335" y="2432"/>
            <a:ext cx="7812309"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b="1" dirty="0"/>
              <a:t>5</a:t>
            </a:r>
            <a:r>
              <a:rPr lang="vi-VN" sz="2500" b="1" dirty="0" smtClean="0"/>
              <a:t>.1</a:t>
            </a:r>
            <a:r>
              <a:rPr lang="vi-VN" sz="2500" b="1" dirty="0"/>
              <a:t>. Một số tình huống giao tiếp ứng xử của NVYT</a:t>
            </a:r>
            <a:endParaRPr lang="en-US" sz="25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067695" y="1031132"/>
            <a:ext cx="6363588" cy="3839111"/>
          </a:xfrm>
          <a:prstGeom prst="rect">
            <a:avLst/>
          </a:prstGeom>
        </p:spPr>
      </p:pic>
    </p:spTree>
    <p:extLst>
      <p:ext uri="{BB962C8B-B14F-4D97-AF65-F5344CB8AC3E}">
        <p14:creationId xmlns:p14="http://schemas.microsoft.com/office/powerpoint/2010/main" val="3277410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35</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343335" y="2432"/>
            <a:ext cx="7812309"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b="1" dirty="0"/>
              <a:t>5</a:t>
            </a:r>
            <a:r>
              <a:rPr lang="vi-VN" sz="2500" b="1" dirty="0" smtClean="0"/>
              <a:t>.1</a:t>
            </a:r>
            <a:r>
              <a:rPr lang="vi-VN" sz="2500" b="1" dirty="0"/>
              <a:t>. Một số tình huống giao tiếp ứng xử của NVYT</a:t>
            </a:r>
            <a:endParaRPr lang="en-US" sz="25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996247" y="1208582"/>
            <a:ext cx="6506483" cy="3705742"/>
          </a:xfrm>
          <a:prstGeom prst="rect">
            <a:avLst/>
          </a:prstGeom>
        </p:spPr>
      </p:pic>
    </p:spTree>
    <p:extLst>
      <p:ext uri="{BB962C8B-B14F-4D97-AF65-F5344CB8AC3E}">
        <p14:creationId xmlns:p14="http://schemas.microsoft.com/office/powerpoint/2010/main" val="3286545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36</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343335" y="2432"/>
            <a:ext cx="8800665"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b="1" dirty="0" smtClean="0"/>
              <a:t>5.2 </a:t>
            </a:r>
            <a:r>
              <a:rPr lang="vi-VN" sz="2500" b="1" dirty="0" smtClean="0"/>
              <a:t>Một </a:t>
            </a:r>
            <a:r>
              <a:rPr lang="vi-VN" sz="2500" b="1" dirty="0"/>
              <a:t>số tình huống giao tiếp ứng xử của </a:t>
            </a:r>
            <a:r>
              <a:rPr lang="vi-VN" sz="2500" b="1" dirty="0" smtClean="0"/>
              <a:t>Điều dưỡng</a:t>
            </a:r>
            <a:endParaRPr lang="en-US" sz="25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031689" y="1240574"/>
            <a:ext cx="6723956" cy="3377145"/>
          </a:xfrm>
          <a:prstGeom prst="rect">
            <a:avLst/>
          </a:prstGeom>
        </p:spPr>
      </p:pic>
    </p:spTree>
    <p:extLst>
      <p:ext uri="{BB962C8B-B14F-4D97-AF65-F5344CB8AC3E}">
        <p14:creationId xmlns:p14="http://schemas.microsoft.com/office/powerpoint/2010/main" val="4258318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37</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343335" y="2432"/>
            <a:ext cx="8800665"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b="1" dirty="0" smtClean="0"/>
              <a:t>5.2 </a:t>
            </a:r>
            <a:r>
              <a:rPr lang="vi-VN" sz="2500" b="1" dirty="0" smtClean="0"/>
              <a:t>Một </a:t>
            </a:r>
            <a:r>
              <a:rPr lang="vi-VN" sz="2500" b="1" dirty="0"/>
              <a:t>số tình huống giao tiếp ứng xử của </a:t>
            </a:r>
            <a:r>
              <a:rPr lang="vi-VN" sz="2500" b="1" dirty="0" smtClean="0"/>
              <a:t>Điều dưỡng</a:t>
            </a:r>
            <a:endParaRPr lang="en-US" sz="25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1335190" y="1031132"/>
            <a:ext cx="6373114" cy="3353268"/>
          </a:xfrm>
          <a:prstGeom prst="rect">
            <a:avLst/>
          </a:prstGeom>
        </p:spPr>
      </p:pic>
    </p:spTree>
    <p:extLst>
      <p:ext uri="{BB962C8B-B14F-4D97-AF65-F5344CB8AC3E}">
        <p14:creationId xmlns:p14="http://schemas.microsoft.com/office/powerpoint/2010/main" val="1367780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38</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343335" y="2432"/>
            <a:ext cx="8800665"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b="1" dirty="0" smtClean="0"/>
              <a:t>5.2. </a:t>
            </a:r>
            <a:r>
              <a:rPr lang="vi-VN" sz="2500" b="1" dirty="0" smtClean="0"/>
              <a:t>Một </a:t>
            </a:r>
            <a:r>
              <a:rPr lang="vi-VN" sz="2500" b="1" dirty="0"/>
              <a:t>số tình huống giao tiếp ứng xử của </a:t>
            </a:r>
            <a:r>
              <a:rPr lang="vi-VN" sz="2500" b="1" dirty="0" smtClean="0"/>
              <a:t>Điều dưỡng</a:t>
            </a:r>
            <a:endParaRPr lang="en-US" sz="25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92150" y="1031132"/>
            <a:ext cx="6325483" cy="3924848"/>
          </a:xfrm>
          <a:prstGeom prst="rect">
            <a:avLst/>
          </a:prstGeom>
        </p:spPr>
      </p:pic>
    </p:spTree>
    <p:extLst>
      <p:ext uri="{BB962C8B-B14F-4D97-AF65-F5344CB8AC3E}">
        <p14:creationId xmlns:p14="http://schemas.microsoft.com/office/powerpoint/2010/main" val="1465008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39</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343335" y="2432"/>
            <a:ext cx="8800665"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b="1" dirty="0" smtClean="0"/>
              <a:t>5.2. </a:t>
            </a:r>
            <a:r>
              <a:rPr lang="vi-VN" sz="2500" b="1" dirty="0" smtClean="0"/>
              <a:t>Một </a:t>
            </a:r>
            <a:r>
              <a:rPr lang="vi-VN" sz="2500" b="1" dirty="0"/>
              <a:t>số tình huống giao tiếp ứng xử của </a:t>
            </a:r>
            <a:r>
              <a:rPr lang="vi-VN" sz="2500" b="1" dirty="0" smtClean="0"/>
              <a:t>Bác sĩ</a:t>
            </a:r>
            <a:endParaRPr lang="en-US" sz="25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126805" y="1056552"/>
            <a:ext cx="6344535" cy="3924848"/>
          </a:xfrm>
          <a:prstGeom prst="rect">
            <a:avLst/>
          </a:prstGeom>
        </p:spPr>
      </p:pic>
    </p:spTree>
    <p:extLst>
      <p:ext uri="{BB962C8B-B14F-4D97-AF65-F5344CB8AC3E}">
        <p14:creationId xmlns:p14="http://schemas.microsoft.com/office/powerpoint/2010/main" val="911301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lvl="0"/>
            <a:r>
              <a:rPr lang="en-US" dirty="0" smtClean="0">
                <a:latin typeface="+mn-lt"/>
              </a:rPr>
              <a:t>1</a:t>
            </a:r>
            <a:r>
              <a:rPr lang="en-US" dirty="0">
                <a:latin typeface="+mn-lt"/>
              </a:rPr>
              <a:t>. </a:t>
            </a:r>
            <a:r>
              <a:rPr lang="en-US" dirty="0" smtClean="0">
                <a:latin typeface="+mn-lt"/>
              </a:rPr>
              <a:t>Tầm </a:t>
            </a:r>
            <a:r>
              <a:rPr lang="en-US" dirty="0" err="1" smtClean="0">
                <a:latin typeface="+mn-lt"/>
              </a:rPr>
              <a:t>quan</a:t>
            </a:r>
            <a:r>
              <a:rPr lang="en-US" dirty="0" smtClean="0">
                <a:latin typeface="+mn-lt"/>
              </a:rPr>
              <a:t> </a:t>
            </a:r>
            <a:r>
              <a:rPr lang="en-US" dirty="0" err="1" smtClean="0">
                <a:latin typeface="+mn-lt"/>
              </a:rPr>
              <a:t>trọng</a:t>
            </a:r>
            <a:r>
              <a:rPr lang="en-US" dirty="0" smtClean="0">
                <a:latin typeface="+mn-lt"/>
              </a:rPr>
              <a:t> của giao tiếp - ứng xử trong cơ sở KCB</a:t>
            </a:r>
            <a:endParaRPr lang="en-US" dirty="0">
              <a:latin typeface="+mn-lt"/>
            </a:endParaRPr>
          </a:p>
        </p:txBody>
      </p:sp>
      <p:grpSp>
        <p:nvGrpSpPr>
          <p:cNvPr id="119" name="Google Shape;119;p14"/>
          <p:cNvGrpSpPr/>
          <p:nvPr/>
        </p:nvGrpSpPr>
        <p:grpSpPr>
          <a:xfrm>
            <a:off x="333623" y="861852"/>
            <a:ext cx="366458" cy="366437"/>
            <a:chOff x="1923675" y="1633650"/>
            <a:chExt cx="436000" cy="435975"/>
          </a:xfrm>
        </p:grpSpPr>
        <p:sp>
          <p:nvSpPr>
            <p:cNvPr id="120"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12" name="Google Shape;296;p28"/>
          <p:cNvSpPr txBox="1">
            <a:spLocks/>
          </p:cNvSpPr>
          <p:nvPr/>
        </p:nvSpPr>
        <p:spPr>
          <a:xfrm>
            <a:off x="864229" y="1277139"/>
            <a:ext cx="7620744" cy="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buNone/>
            </a:pPr>
            <a:endParaRPr lang="en-US" sz="1600" dirty="0">
              <a:latin typeface="+mn-lt"/>
              <a:ea typeface="Roboto Slab" panose="020B0604020202020204" charset="0"/>
            </a:endParaRPr>
          </a:p>
        </p:txBody>
      </p:sp>
      <p:sp>
        <p:nvSpPr>
          <p:cNvPr id="2" name="Rectangle 1"/>
          <p:cNvSpPr/>
          <p:nvPr/>
        </p:nvSpPr>
        <p:spPr>
          <a:xfrm>
            <a:off x="634565" y="1734698"/>
            <a:ext cx="7850408" cy="2862322"/>
          </a:xfrm>
          <a:prstGeom prst="rect">
            <a:avLst/>
          </a:prstGeom>
        </p:spPr>
        <p:txBody>
          <a:bodyPr wrap="square">
            <a:spAutoFit/>
          </a:bodyPr>
          <a:lstStyle/>
          <a:p>
            <a:pPr marL="0" indent="0" algn="just">
              <a:buNone/>
            </a:pPr>
            <a:r>
              <a:rPr lang="vi-VN" sz="2000" b="1" dirty="0" smtClean="0">
                <a:latin typeface="+mn-lt"/>
                <a:ea typeface="Roboto Slab" panose="020B0604020202020204" charset="0"/>
              </a:rPr>
              <a:t>1</a:t>
            </a:r>
            <a:r>
              <a:rPr lang="en-US" sz="2000" b="1" dirty="0" smtClean="0">
                <a:latin typeface="+mn-lt"/>
                <a:ea typeface="Roboto Slab" panose="020B0604020202020204" charset="0"/>
              </a:rPr>
              <a:t>.1</a:t>
            </a:r>
            <a:r>
              <a:rPr lang="vi-VN" sz="2000" b="1" dirty="0" smtClean="0">
                <a:latin typeface="+mn-lt"/>
                <a:ea typeface="Roboto Slab" panose="020B0604020202020204" charset="0"/>
              </a:rPr>
              <a:t>. </a:t>
            </a:r>
            <a:r>
              <a:rPr lang="vi-VN" sz="2000" b="1" dirty="0">
                <a:latin typeface="+mn-lt"/>
                <a:ea typeface="Roboto Slab" panose="020B0604020202020204" charset="0"/>
              </a:rPr>
              <a:t>Đối với Cán bộ y tế:</a:t>
            </a:r>
          </a:p>
          <a:p>
            <a:pPr marL="0" indent="0" algn="just">
              <a:buNone/>
            </a:pPr>
            <a:r>
              <a:rPr lang="vi-VN" sz="2000" dirty="0">
                <a:latin typeface="+mn-lt"/>
                <a:ea typeface="Roboto Slab" panose="020B0604020202020204" charset="0"/>
              </a:rPr>
              <a:t>- Thể hiện tính chuyên nghiệp trong thi </a:t>
            </a:r>
            <a:r>
              <a:rPr lang="vi-VN" sz="2000" dirty="0" smtClean="0">
                <a:latin typeface="+mn-lt"/>
                <a:ea typeface="Roboto Slab" panose="020B0604020202020204" charset="0"/>
              </a:rPr>
              <a:t>hành</a:t>
            </a:r>
            <a:r>
              <a:rPr lang="en-US" sz="2000" dirty="0" smtClean="0">
                <a:latin typeface="+mn-lt"/>
                <a:ea typeface="Roboto Slab" panose="020B0604020202020204" charset="0"/>
              </a:rPr>
              <a:t> </a:t>
            </a:r>
            <a:r>
              <a:rPr lang="vi-VN" sz="2000" dirty="0" smtClean="0">
                <a:latin typeface="+mn-lt"/>
                <a:ea typeface="Roboto Slab" panose="020B0604020202020204" charset="0"/>
              </a:rPr>
              <a:t>nhiệm </a:t>
            </a:r>
            <a:r>
              <a:rPr lang="vi-VN" sz="2000" dirty="0">
                <a:latin typeface="+mn-lt"/>
                <a:ea typeface="Roboto Slab" panose="020B0604020202020204" charset="0"/>
              </a:rPr>
              <a:t>vụ chuyên môn</a:t>
            </a:r>
          </a:p>
          <a:p>
            <a:pPr marL="0" indent="0" algn="just">
              <a:buNone/>
            </a:pPr>
            <a:r>
              <a:rPr lang="vi-VN" sz="2000" dirty="0">
                <a:latin typeface="+mn-lt"/>
                <a:ea typeface="Roboto Slab" panose="020B0604020202020204" charset="0"/>
              </a:rPr>
              <a:t>- Giúp hoàn thành sứ mệnh của người thầy </a:t>
            </a:r>
            <a:r>
              <a:rPr lang="vi-VN" sz="2000" dirty="0" smtClean="0">
                <a:latin typeface="+mn-lt"/>
                <a:ea typeface="Roboto Slab" panose="020B0604020202020204" charset="0"/>
              </a:rPr>
              <a:t>thuốc</a:t>
            </a:r>
            <a:r>
              <a:rPr lang="en-US" sz="2000" dirty="0" smtClean="0">
                <a:latin typeface="+mn-lt"/>
                <a:ea typeface="Roboto Slab" panose="020B0604020202020204" charset="0"/>
              </a:rPr>
              <a:t> </a:t>
            </a:r>
            <a:r>
              <a:rPr lang="vi-VN" sz="2000" dirty="0" smtClean="0">
                <a:latin typeface="+mn-lt"/>
                <a:ea typeface="Roboto Slab" panose="020B0604020202020204" charset="0"/>
              </a:rPr>
              <a:t>mà </a:t>
            </a:r>
            <a:r>
              <a:rPr lang="vi-VN" sz="2000" dirty="0">
                <a:latin typeface="+mn-lt"/>
                <a:ea typeface="Roboto Slab" panose="020B0604020202020204" charset="0"/>
              </a:rPr>
              <a:t>xã hội và nhân dân trao gửi.</a:t>
            </a:r>
          </a:p>
          <a:p>
            <a:pPr marL="0" indent="0" algn="just">
              <a:buNone/>
            </a:pPr>
            <a:r>
              <a:rPr lang="vi-VN" sz="2000" dirty="0">
                <a:latin typeface="+mn-lt"/>
                <a:ea typeface="Roboto Slab" panose="020B0604020202020204" charset="0"/>
              </a:rPr>
              <a:t>- Giúp người thầy thuốc khẳng định vị thế </a:t>
            </a:r>
            <a:r>
              <a:rPr lang="vi-VN" sz="2000" dirty="0" smtClean="0">
                <a:latin typeface="+mn-lt"/>
                <a:ea typeface="Roboto Slab" panose="020B0604020202020204" charset="0"/>
              </a:rPr>
              <a:t>của</a:t>
            </a:r>
            <a:r>
              <a:rPr lang="en-US" sz="2000" dirty="0" smtClean="0">
                <a:latin typeface="+mn-lt"/>
                <a:ea typeface="Roboto Slab" panose="020B0604020202020204" charset="0"/>
              </a:rPr>
              <a:t> </a:t>
            </a:r>
            <a:r>
              <a:rPr lang="vi-VN" sz="2000" dirty="0" smtClean="0">
                <a:latin typeface="+mn-lt"/>
                <a:ea typeface="Roboto Slab" panose="020B0604020202020204" charset="0"/>
              </a:rPr>
              <a:t>mình </a:t>
            </a:r>
            <a:r>
              <a:rPr lang="vi-VN" sz="2000" dirty="0">
                <a:latin typeface="+mn-lt"/>
                <a:ea typeface="Roboto Slab" panose="020B0604020202020204" charset="0"/>
              </a:rPr>
              <a:t>trước NB và người nhà NB.</a:t>
            </a:r>
          </a:p>
          <a:p>
            <a:pPr marL="0" indent="0" algn="just">
              <a:buNone/>
            </a:pPr>
            <a:r>
              <a:rPr lang="vi-VN" sz="2000" dirty="0">
                <a:latin typeface="+mn-lt"/>
                <a:ea typeface="Roboto Slab" panose="020B0604020202020204" charset="0"/>
              </a:rPr>
              <a:t>- Giúp người thầy thuốc tránh được các hạn </a:t>
            </a:r>
            <a:r>
              <a:rPr lang="vi-VN" sz="2000" dirty="0" smtClean="0">
                <a:latin typeface="+mn-lt"/>
                <a:ea typeface="Roboto Slab" panose="020B0604020202020204" charset="0"/>
              </a:rPr>
              <a:t>chế</a:t>
            </a:r>
            <a:r>
              <a:rPr lang="en-US" sz="2000" dirty="0" smtClean="0">
                <a:latin typeface="+mn-lt"/>
                <a:ea typeface="Roboto Slab" panose="020B0604020202020204" charset="0"/>
              </a:rPr>
              <a:t> </a:t>
            </a:r>
            <a:r>
              <a:rPr lang="vi-VN" sz="2000" dirty="0" smtClean="0">
                <a:latin typeface="+mn-lt"/>
                <a:ea typeface="Roboto Slab" panose="020B0604020202020204" charset="0"/>
              </a:rPr>
              <a:t>trong </a:t>
            </a:r>
            <a:r>
              <a:rPr lang="vi-VN" sz="2000" dirty="0">
                <a:latin typeface="+mn-lt"/>
                <a:ea typeface="Roboto Slab" panose="020B0604020202020204" charset="0"/>
              </a:rPr>
              <a:t>giao tiếp, ứng xử có thể gây nên những </a:t>
            </a:r>
            <a:r>
              <a:rPr lang="vi-VN" sz="2000" dirty="0" smtClean="0">
                <a:latin typeface="+mn-lt"/>
                <a:ea typeface="Roboto Slab" panose="020B0604020202020204" charset="0"/>
              </a:rPr>
              <a:t>bức</a:t>
            </a:r>
            <a:r>
              <a:rPr lang="en-US" sz="2000" dirty="0" smtClean="0">
                <a:latin typeface="+mn-lt"/>
                <a:ea typeface="Roboto Slab" panose="020B0604020202020204" charset="0"/>
              </a:rPr>
              <a:t> </a:t>
            </a:r>
            <a:r>
              <a:rPr lang="vi-VN" sz="2000" dirty="0" smtClean="0">
                <a:latin typeface="+mn-lt"/>
                <a:ea typeface="Roboto Slab" panose="020B0604020202020204" charset="0"/>
              </a:rPr>
              <a:t>xúc </a:t>
            </a:r>
            <a:r>
              <a:rPr lang="vi-VN" sz="2000" dirty="0">
                <a:latin typeface="+mn-lt"/>
                <a:ea typeface="Roboto Slab" panose="020B0604020202020204" charset="0"/>
              </a:rPr>
              <a:t>không đáng có ở NB và người nhà </a:t>
            </a:r>
            <a:r>
              <a:rPr lang="vi-VN" sz="2000" dirty="0" smtClean="0">
                <a:latin typeface="+mn-lt"/>
                <a:ea typeface="Roboto Slab" panose="020B0604020202020204" charset="0"/>
              </a:rPr>
              <a:t>NB</a:t>
            </a:r>
            <a:r>
              <a:rPr lang="en-US" sz="2000" dirty="0" smtClean="0">
                <a:latin typeface="+mn-lt"/>
                <a:ea typeface="Roboto Slab" panose="020B0604020202020204" charset="0"/>
              </a:rPr>
              <a:t>.</a:t>
            </a:r>
            <a:endParaRPr lang="en-US" sz="2000" dirty="0">
              <a:latin typeface="+mn-lt"/>
              <a:ea typeface="Roboto Slab" panose="020B060402020202020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40</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343335" y="2432"/>
            <a:ext cx="8800665"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b="1" dirty="0" smtClean="0"/>
              <a:t>5.3</a:t>
            </a:r>
            <a:r>
              <a:rPr lang="vi-VN" sz="2500" b="1" dirty="0" smtClean="0"/>
              <a:t> </a:t>
            </a:r>
            <a:r>
              <a:rPr lang="vi-VN" sz="2500" b="1" dirty="0"/>
              <a:t>Một số tình huống giao tiếp ứng xử của </a:t>
            </a:r>
            <a:r>
              <a:rPr lang="vi-VN" sz="2500" b="1" dirty="0" smtClean="0"/>
              <a:t>Điều dưỡng</a:t>
            </a:r>
            <a:endParaRPr lang="en-US" sz="25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351101" y="1000335"/>
            <a:ext cx="6373114" cy="3896269"/>
          </a:xfrm>
          <a:prstGeom prst="rect">
            <a:avLst/>
          </a:prstGeom>
        </p:spPr>
      </p:pic>
    </p:spTree>
    <p:extLst>
      <p:ext uri="{BB962C8B-B14F-4D97-AF65-F5344CB8AC3E}">
        <p14:creationId xmlns:p14="http://schemas.microsoft.com/office/powerpoint/2010/main" val="1947542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41</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10" name="Google Shape;118;p14"/>
          <p:cNvSpPr txBox="1">
            <a:spLocks/>
          </p:cNvSpPr>
          <p:nvPr/>
        </p:nvSpPr>
        <p:spPr>
          <a:xfrm>
            <a:off x="343335" y="2432"/>
            <a:ext cx="8800665" cy="102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b="1" dirty="0"/>
              <a:t>5</a:t>
            </a:r>
            <a:r>
              <a:rPr lang="vi-VN" sz="2500" b="1" dirty="0" smtClean="0"/>
              <a:t>.</a:t>
            </a:r>
            <a:r>
              <a:rPr lang="en-US" sz="2500" b="1" dirty="0" smtClean="0"/>
              <a:t>3</a:t>
            </a:r>
            <a:r>
              <a:rPr lang="vi-VN" sz="2500" b="1" dirty="0" smtClean="0"/>
              <a:t> </a:t>
            </a:r>
            <a:r>
              <a:rPr lang="vi-VN" sz="2500" b="1" dirty="0"/>
              <a:t>Một số tình huống giao tiếp ứng xử của </a:t>
            </a:r>
            <a:r>
              <a:rPr lang="vi-VN" sz="2500" b="1" dirty="0" smtClean="0"/>
              <a:t>Điều dưỡng</a:t>
            </a:r>
            <a:endParaRPr lang="en-US" sz="2500" b="1" dirty="0">
              <a:solidFill>
                <a:srgbClr val="FF0000"/>
              </a:solidFill>
              <a:latin typeface="+mn-lt"/>
            </a:endParaRPr>
          </a:p>
        </p:txBody>
      </p:sp>
      <p:cxnSp>
        <p:nvCxnSpPr>
          <p:cNvPr id="3" name="Straight Connector 2"/>
          <p:cNvCxnSpPr/>
          <p:nvPr/>
        </p:nvCxnSpPr>
        <p:spPr>
          <a:xfrm>
            <a:off x="298150" y="853680"/>
            <a:ext cx="459867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85957" y="951541"/>
            <a:ext cx="6420746" cy="4124901"/>
          </a:xfrm>
          <a:prstGeom prst="rect">
            <a:avLst/>
          </a:prstGeom>
        </p:spPr>
      </p:pic>
    </p:spTree>
    <p:extLst>
      <p:ext uri="{BB962C8B-B14F-4D97-AF65-F5344CB8AC3E}">
        <p14:creationId xmlns:p14="http://schemas.microsoft.com/office/powerpoint/2010/main" val="3738294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ctrTitle"/>
          </p:nvPr>
        </p:nvSpPr>
        <p:spPr>
          <a:xfrm>
            <a:off x="3781195" y="1387137"/>
            <a:ext cx="4783265" cy="2563977"/>
          </a:xfrm>
          <a:prstGeom prst="rect">
            <a:avLst/>
          </a:prstGeom>
        </p:spPr>
        <p:txBody>
          <a:bodyPr spcFirstLastPara="1" wrap="square" lIns="91425" tIns="91425" rIns="91425" bIns="91425" anchor="b" anchorCtr="0">
            <a:noAutofit/>
          </a:bodyPr>
          <a:lstStyle/>
          <a:p>
            <a:r>
              <a:rPr lang="vi-VN" dirty="0" smtClean="0">
                <a:latin typeface="+mn-lt"/>
              </a:rPr>
              <a:t>Xin cảm ơn đã chú ý lắng nghe</a:t>
            </a:r>
            <a:endParaRPr lang="en-US" dirty="0">
              <a:latin typeface="+mn-lt"/>
              <a:ea typeface="Roboto Slab" panose="020B0604020202020204" charset="0"/>
            </a:endParaRPr>
          </a:p>
        </p:txBody>
      </p:sp>
      <p:sp>
        <p:nvSpPr>
          <p:cNvPr id="144" name="Google Shape;144;p16"/>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0" dirty="0">
              <a:solidFill>
                <a:schemeClr val="bg1"/>
              </a:solidFill>
              <a:latin typeface="Roboto Slab"/>
              <a:ea typeface="Roboto Slab"/>
              <a:cs typeface="Roboto Slab"/>
              <a:sym typeface="Roboto Slab"/>
            </a:endParaRPr>
          </a:p>
        </p:txBody>
      </p:sp>
      <p:sp>
        <p:nvSpPr>
          <p:cNvPr id="145" name="Google Shape;145;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42</a:t>
            </a:fld>
            <a:endParaRPr/>
          </a:p>
        </p:txBody>
      </p:sp>
    </p:spTree>
    <p:extLst>
      <p:ext uri="{BB962C8B-B14F-4D97-AF65-F5344CB8AC3E}">
        <p14:creationId xmlns:p14="http://schemas.microsoft.com/office/powerpoint/2010/main" val="47561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lvl="0"/>
            <a:r>
              <a:rPr lang="en-US" dirty="0" smtClean="0">
                <a:latin typeface="+mn-lt"/>
              </a:rPr>
              <a:t>1</a:t>
            </a:r>
            <a:r>
              <a:rPr lang="en-US" dirty="0">
                <a:latin typeface="+mn-lt"/>
              </a:rPr>
              <a:t>. </a:t>
            </a:r>
            <a:r>
              <a:rPr lang="en-US" dirty="0" smtClean="0">
                <a:latin typeface="+mn-lt"/>
              </a:rPr>
              <a:t>Tầm quan trong của giao tiếp - ứng xử trong cơ sở KCB</a:t>
            </a:r>
            <a:endParaRPr lang="en-US" dirty="0">
              <a:latin typeface="+mn-lt"/>
            </a:endParaRPr>
          </a:p>
        </p:txBody>
      </p:sp>
      <p:grpSp>
        <p:nvGrpSpPr>
          <p:cNvPr id="119" name="Google Shape;119;p14"/>
          <p:cNvGrpSpPr/>
          <p:nvPr/>
        </p:nvGrpSpPr>
        <p:grpSpPr>
          <a:xfrm>
            <a:off x="333623" y="861852"/>
            <a:ext cx="366458" cy="366437"/>
            <a:chOff x="1923675" y="1633650"/>
            <a:chExt cx="436000" cy="435975"/>
          </a:xfrm>
        </p:grpSpPr>
        <p:sp>
          <p:nvSpPr>
            <p:cNvPr id="120"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12" name="Google Shape;296;p28"/>
          <p:cNvSpPr txBox="1">
            <a:spLocks/>
          </p:cNvSpPr>
          <p:nvPr/>
        </p:nvSpPr>
        <p:spPr>
          <a:xfrm>
            <a:off x="864229" y="1277139"/>
            <a:ext cx="7620744" cy="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buNone/>
            </a:pPr>
            <a:endParaRPr lang="en-US" sz="1600" dirty="0">
              <a:latin typeface="+mn-lt"/>
              <a:ea typeface="Roboto Slab" panose="020B0604020202020204" charset="0"/>
            </a:endParaRPr>
          </a:p>
        </p:txBody>
      </p:sp>
      <p:sp>
        <p:nvSpPr>
          <p:cNvPr id="2" name="Rectangle 1"/>
          <p:cNvSpPr/>
          <p:nvPr/>
        </p:nvSpPr>
        <p:spPr>
          <a:xfrm>
            <a:off x="596174" y="1893847"/>
            <a:ext cx="5271226" cy="1938992"/>
          </a:xfrm>
          <a:prstGeom prst="rect">
            <a:avLst/>
          </a:prstGeom>
        </p:spPr>
        <p:txBody>
          <a:bodyPr wrap="square">
            <a:spAutoFit/>
          </a:bodyPr>
          <a:lstStyle/>
          <a:p>
            <a:pPr marL="0" indent="0" algn="just">
              <a:buNone/>
            </a:pPr>
            <a:r>
              <a:rPr lang="vi-VN" sz="2000" b="1" dirty="0" smtClean="0">
                <a:latin typeface="+mn-lt"/>
                <a:ea typeface="Roboto Slab" panose="020B0604020202020204" charset="0"/>
              </a:rPr>
              <a:t>1</a:t>
            </a:r>
            <a:r>
              <a:rPr lang="en-US" sz="2000" b="1" dirty="0" smtClean="0">
                <a:latin typeface="+mn-lt"/>
                <a:ea typeface="Roboto Slab" panose="020B0604020202020204" charset="0"/>
              </a:rPr>
              <a:t>.2</a:t>
            </a:r>
            <a:r>
              <a:rPr lang="vi-VN" sz="2000" b="1" dirty="0" smtClean="0">
                <a:latin typeface="+mn-lt"/>
                <a:ea typeface="Roboto Slab" panose="020B0604020202020204" charset="0"/>
              </a:rPr>
              <a:t>. </a:t>
            </a:r>
            <a:r>
              <a:rPr lang="vi-VN" sz="2000" b="1" dirty="0">
                <a:latin typeface="+mn-lt"/>
                <a:ea typeface="Roboto Slab" panose="020B0604020202020204" charset="0"/>
              </a:rPr>
              <a:t>Đối với </a:t>
            </a:r>
            <a:r>
              <a:rPr lang="en-US" sz="2000" b="1" dirty="0" smtClean="0">
                <a:latin typeface="+mn-lt"/>
                <a:ea typeface="Roboto Slab" panose="020B0604020202020204" charset="0"/>
              </a:rPr>
              <a:t>người bệnh:</a:t>
            </a:r>
            <a:endParaRPr lang="vi-VN" sz="2000" b="1" dirty="0">
              <a:latin typeface="+mn-lt"/>
              <a:ea typeface="Roboto Slab" panose="020B0604020202020204" charset="0"/>
            </a:endParaRPr>
          </a:p>
          <a:p>
            <a:pPr marL="0" indent="0" algn="just">
              <a:buNone/>
            </a:pPr>
            <a:r>
              <a:rPr lang="vi-VN" sz="2000" dirty="0">
                <a:latin typeface="+mn-lt"/>
                <a:ea typeface="Roboto Slab" panose="020B0604020202020204" charset="0"/>
              </a:rPr>
              <a:t>- Giúp tạo dựng được niềm </a:t>
            </a:r>
            <a:r>
              <a:rPr lang="vi-VN" sz="2000" dirty="0" smtClean="0">
                <a:latin typeface="+mn-lt"/>
                <a:ea typeface="Roboto Slab" panose="020B0604020202020204" charset="0"/>
              </a:rPr>
              <a:t>tin</a:t>
            </a:r>
            <a:r>
              <a:rPr lang="en-US" sz="2000" dirty="0" smtClean="0">
                <a:latin typeface="+mn-lt"/>
                <a:ea typeface="Roboto Slab" panose="020B0604020202020204" charset="0"/>
              </a:rPr>
              <a:t> </a:t>
            </a:r>
            <a:r>
              <a:rPr lang="vi-VN" sz="2000" dirty="0" smtClean="0">
                <a:latin typeface="+mn-lt"/>
                <a:ea typeface="Roboto Slab" panose="020B0604020202020204" charset="0"/>
              </a:rPr>
              <a:t>của </a:t>
            </a:r>
            <a:r>
              <a:rPr lang="vi-VN" sz="2000" dirty="0">
                <a:latin typeface="+mn-lt"/>
                <a:ea typeface="Roboto Slab" panose="020B0604020202020204" charset="0"/>
              </a:rPr>
              <a:t>NB, người nhà NB với CBYT;</a:t>
            </a:r>
          </a:p>
          <a:p>
            <a:pPr marL="0" indent="0" algn="just">
              <a:buNone/>
            </a:pPr>
            <a:r>
              <a:rPr lang="vi-VN" sz="2000" dirty="0">
                <a:latin typeface="+mn-lt"/>
                <a:ea typeface="Roboto Slab" panose="020B0604020202020204" charset="0"/>
              </a:rPr>
              <a:t>- Giúp tăng cường được hiệu </a:t>
            </a:r>
            <a:r>
              <a:rPr lang="vi-VN" sz="2000" dirty="0" smtClean="0">
                <a:latin typeface="+mn-lt"/>
                <a:ea typeface="Roboto Slab" panose="020B0604020202020204" charset="0"/>
              </a:rPr>
              <a:t>quả</a:t>
            </a:r>
            <a:r>
              <a:rPr lang="en-US" sz="2000" dirty="0" smtClean="0">
                <a:latin typeface="+mn-lt"/>
                <a:ea typeface="Roboto Slab" panose="020B0604020202020204" charset="0"/>
              </a:rPr>
              <a:t> </a:t>
            </a:r>
            <a:r>
              <a:rPr lang="vi-VN" sz="2000" dirty="0" smtClean="0">
                <a:latin typeface="+mn-lt"/>
                <a:ea typeface="Roboto Slab" panose="020B0604020202020204" charset="0"/>
              </a:rPr>
              <a:t>điều </a:t>
            </a:r>
            <a:r>
              <a:rPr lang="vi-VN" sz="2000" dirty="0">
                <a:latin typeface="+mn-lt"/>
                <a:ea typeface="Roboto Slab" panose="020B0604020202020204" charset="0"/>
              </a:rPr>
              <a:t>trị;</a:t>
            </a:r>
          </a:p>
          <a:p>
            <a:pPr marL="0" indent="0" algn="just">
              <a:buNone/>
            </a:pPr>
            <a:r>
              <a:rPr lang="vi-VN" sz="2000" dirty="0" smtClean="0">
                <a:latin typeface="+mn-lt"/>
                <a:ea typeface="Roboto Slab" panose="020B0604020202020204" charset="0"/>
              </a:rPr>
              <a:t>- </a:t>
            </a:r>
            <a:r>
              <a:rPr lang="vi-VN" sz="2000" dirty="0">
                <a:latin typeface="+mn-lt"/>
                <a:ea typeface="Roboto Slab" panose="020B0604020202020204" charset="0"/>
              </a:rPr>
              <a:t>Đảm bảo được quyền của NB được chăm </a:t>
            </a:r>
            <a:r>
              <a:rPr lang="vi-VN" sz="2000" dirty="0" smtClean="0">
                <a:latin typeface="+mn-lt"/>
                <a:ea typeface="Roboto Slab" panose="020B0604020202020204" charset="0"/>
              </a:rPr>
              <a:t>sóc</a:t>
            </a:r>
            <a:r>
              <a:rPr lang="en-US" sz="2000" dirty="0" smtClean="0">
                <a:latin typeface="+mn-lt"/>
                <a:ea typeface="Roboto Slab" panose="020B0604020202020204" charset="0"/>
              </a:rPr>
              <a:t> </a:t>
            </a:r>
            <a:r>
              <a:rPr lang="vi-VN" sz="2000" dirty="0" smtClean="0">
                <a:latin typeface="+mn-lt"/>
                <a:ea typeface="Roboto Slab" panose="020B0604020202020204" charset="0"/>
              </a:rPr>
              <a:t>toàn </a:t>
            </a:r>
            <a:r>
              <a:rPr lang="vi-VN" sz="2000" dirty="0">
                <a:latin typeface="+mn-lt"/>
                <a:ea typeface="Roboto Slab" panose="020B0604020202020204" charset="0"/>
              </a:rPr>
              <a:t>diện và quyền được tôn trọng.</a:t>
            </a:r>
            <a:endParaRPr lang="en-US" sz="2000" dirty="0">
              <a:latin typeface="+mn-lt"/>
              <a:ea typeface="Roboto Slab" panose="020B0604020202020204" charset="0"/>
            </a:endParaRPr>
          </a:p>
        </p:txBody>
      </p:sp>
      <p:pic>
        <p:nvPicPr>
          <p:cNvPr id="3" name="Picture 2"/>
          <p:cNvPicPr>
            <a:picLocks noChangeAspect="1"/>
          </p:cNvPicPr>
          <p:nvPr/>
        </p:nvPicPr>
        <p:blipFill>
          <a:blip r:embed="rId3"/>
          <a:stretch>
            <a:fillRect/>
          </a:stretch>
        </p:blipFill>
        <p:spPr>
          <a:xfrm>
            <a:off x="6303444" y="1672552"/>
            <a:ext cx="2181529" cy="2381582"/>
          </a:xfrm>
          <a:prstGeom prst="rect">
            <a:avLst/>
          </a:prstGeom>
        </p:spPr>
      </p:pic>
    </p:spTree>
    <p:extLst>
      <p:ext uri="{BB962C8B-B14F-4D97-AF65-F5344CB8AC3E}">
        <p14:creationId xmlns:p14="http://schemas.microsoft.com/office/powerpoint/2010/main" val="45977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lvl="0"/>
            <a:r>
              <a:rPr lang="en-US" dirty="0" smtClean="0">
                <a:latin typeface="+mn-lt"/>
              </a:rPr>
              <a:t>1</a:t>
            </a:r>
            <a:r>
              <a:rPr lang="en-US" dirty="0">
                <a:latin typeface="+mn-lt"/>
              </a:rPr>
              <a:t>. </a:t>
            </a:r>
            <a:r>
              <a:rPr lang="en-US" dirty="0" smtClean="0">
                <a:latin typeface="+mn-lt"/>
              </a:rPr>
              <a:t>Tầm quan trong của giao tiếp - ứng xử trong cơ sở KCB</a:t>
            </a:r>
            <a:endParaRPr lang="en-US" dirty="0">
              <a:latin typeface="+mn-lt"/>
            </a:endParaRPr>
          </a:p>
        </p:txBody>
      </p:sp>
      <p:grpSp>
        <p:nvGrpSpPr>
          <p:cNvPr id="119" name="Google Shape;119;p14"/>
          <p:cNvGrpSpPr/>
          <p:nvPr/>
        </p:nvGrpSpPr>
        <p:grpSpPr>
          <a:xfrm>
            <a:off x="333623" y="861852"/>
            <a:ext cx="366458" cy="366437"/>
            <a:chOff x="1923675" y="1633650"/>
            <a:chExt cx="436000" cy="435975"/>
          </a:xfrm>
        </p:grpSpPr>
        <p:sp>
          <p:nvSpPr>
            <p:cNvPr id="120" name="Google Shape;120;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12" name="Google Shape;296;p28"/>
          <p:cNvSpPr txBox="1">
            <a:spLocks/>
          </p:cNvSpPr>
          <p:nvPr/>
        </p:nvSpPr>
        <p:spPr>
          <a:xfrm>
            <a:off x="864229" y="1277139"/>
            <a:ext cx="7620744" cy="46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buNone/>
            </a:pPr>
            <a:endParaRPr lang="en-US" sz="1600" dirty="0">
              <a:latin typeface="+mn-lt"/>
              <a:ea typeface="Roboto Slab" panose="020B0604020202020204" charset="0"/>
            </a:endParaRPr>
          </a:p>
        </p:txBody>
      </p:sp>
      <p:sp>
        <p:nvSpPr>
          <p:cNvPr id="2" name="Rectangle 1"/>
          <p:cNvSpPr/>
          <p:nvPr/>
        </p:nvSpPr>
        <p:spPr>
          <a:xfrm>
            <a:off x="524532" y="1657413"/>
            <a:ext cx="4470835" cy="3323987"/>
          </a:xfrm>
          <a:prstGeom prst="rect">
            <a:avLst/>
          </a:prstGeom>
        </p:spPr>
        <p:txBody>
          <a:bodyPr wrap="square">
            <a:spAutoFit/>
          </a:bodyPr>
          <a:lstStyle/>
          <a:p>
            <a:pPr marL="0" indent="0" algn="just">
              <a:lnSpc>
                <a:spcPct val="150000"/>
              </a:lnSpc>
              <a:buNone/>
            </a:pPr>
            <a:r>
              <a:rPr lang="vi-VN" sz="2000" b="1" dirty="0" smtClean="0">
                <a:latin typeface="+mn-lt"/>
                <a:ea typeface="Roboto Slab" panose="020B0604020202020204" charset="0"/>
              </a:rPr>
              <a:t>1</a:t>
            </a:r>
            <a:r>
              <a:rPr lang="en-US" sz="2000" b="1" dirty="0" smtClean="0">
                <a:latin typeface="+mn-lt"/>
                <a:ea typeface="Roboto Slab" panose="020B0604020202020204" charset="0"/>
              </a:rPr>
              <a:t>.3</a:t>
            </a:r>
            <a:r>
              <a:rPr lang="vi-VN" sz="2000" b="1" dirty="0" smtClean="0">
                <a:latin typeface="+mn-lt"/>
                <a:ea typeface="Roboto Slab" panose="020B0604020202020204" charset="0"/>
              </a:rPr>
              <a:t>. </a:t>
            </a:r>
            <a:r>
              <a:rPr lang="vi-VN" sz="2000" b="1" dirty="0">
                <a:latin typeface="+mn-lt"/>
                <a:ea typeface="Roboto Slab" panose="020B0604020202020204" charset="0"/>
              </a:rPr>
              <a:t>Đối với </a:t>
            </a:r>
            <a:r>
              <a:rPr lang="en-US" sz="2000" b="1" dirty="0" smtClean="0">
                <a:latin typeface="+mn-lt"/>
                <a:ea typeface="Roboto Slab" panose="020B0604020202020204" charset="0"/>
              </a:rPr>
              <a:t>Cơ sở y tế</a:t>
            </a:r>
            <a:endParaRPr lang="vi-VN" sz="2000" b="1" dirty="0">
              <a:latin typeface="+mn-lt"/>
              <a:ea typeface="Roboto Slab" panose="020B0604020202020204" charset="0"/>
            </a:endParaRPr>
          </a:p>
          <a:p>
            <a:pPr algn="just">
              <a:lnSpc>
                <a:spcPct val="150000"/>
              </a:lnSpc>
            </a:pPr>
            <a:r>
              <a:rPr lang="en-US" sz="2000" dirty="0" smtClean="0"/>
              <a:t>- </a:t>
            </a:r>
            <a:r>
              <a:rPr lang="vi-VN" sz="2000" dirty="0" smtClean="0"/>
              <a:t>Tăng </a:t>
            </a:r>
            <a:r>
              <a:rPr lang="vi-VN" sz="2000" dirty="0"/>
              <a:t>cường sự hài lòng của NB và nhân dân với bệnh viện; </a:t>
            </a:r>
            <a:endParaRPr lang="en-US" sz="2000" dirty="0" smtClean="0"/>
          </a:p>
          <a:p>
            <a:pPr algn="just">
              <a:lnSpc>
                <a:spcPct val="150000"/>
              </a:lnSpc>
            </a:pPr>
            <a:r>
              <a:rPr lang="en-US" sz="2000" dirty="0" smtClean="0"/>
              <a:t>- </a:t>
            </a:r>
            <a:r>
              <a:rPr lang="vi-VN" sz="2000" dirty="0" smtClean="0"/>
              <a:t>Nâng </a:t>
            </a:r>
            <a:r>
              <a:rPr lang="vi-VN" sz="2000" dirty="0"/>
              <a:t>cao chất lượng phục vụ; </a:t>
            </a:r>
            <a:endParaRPr lang="en-US" sz="2000" dirty="0" smtClean="0"/>
          </a:p>
          <a:p>
            <a:pPr algn="just">
              <a:lnSpc>
                <a:spcPct val="150000"/>
              </a:lnSpc>
            </a:pPr>
            <a:r>
              <a:rPr lang="en-US" sz="2000" dirty="0" smtClean="0"/>
              <a:t>- </a:t>
            </a:r>
            <a:r>
              <a:rPr lang="vi-VN" sz="2000" dirty="0" smtClean="0"/>
              <a:t>Xây </a:t>
            </a:r>
            <a:r>
              <a:rPr lang="vi-VN" sz="2000" dirty="0"/>
              <a:t>dựng thương hiệu bệnh viện; </a:t>
            </a:r>
            <a:endParaRPr lang="en-US" sz="2000" dirty="0" smtClean="0"/>
          </a:p>
          <a:p>
            <a:pPr algn="just">
              <a:lnSpc>
                <a:spcPct val="150000"/>
              </a:lnSpc>
            </a:pPr>
            <a:r>
              <a:rPr lang="vi-VN" sz="2000" dirty="0" smtClean="0"/>
              <a:t>- </a:t>
            </a:r>
            <a:r>
              <a:rPr lang="vi-VN" sz="2000" dirty="0"/>
              <a:t>Góp phần giúp bệnh viện phát triển ngày càng vững </a:t>
            </a:r>
            <a:r>
              <a:rPr lang="vi-VN" sz="2000" dirty="0" smtClean="0"/>
              <a:t>mạnh</a:t>
            </a:r>
            <a:r>
              <a:rPr lang="en-US" sz="2000" dirty="0"/>
              <a:t>.</a:t>
            </a:r>
            <a:endParaRPr lang="en-US" sz="2000" dirty="0">
              <a:latin typeface="+mn-lt"/>
              <a:ea typeface="Roboto Slab" panose="020B0604020202020204" charset="0"/>
            </a:endParaRPr>
          </a:p>
        </p:txBody>
      </p:sp>
      <p:pic>
        <p:nvPicPr>
          <p:cNvPr id="3" name="Picture 2"/>
          <p:cNvPicPr>
            <a:picLocks noChangeAspect="1"/>
          </p:cNvPicPr>
          <p:nvPr/>
        </p:nvPicPr>
        <p:blipFill>
          <a:blip r:embed="rId3"/>
          <a:stretch>
            <a:fillRect/>
          </a:stretch>
        </p:blipFill>
        <p:spPr>
          <a:xfrm>
            <a:off x="5105400" y="2347426"/>
            <a:ext cx="3657600" cy="1786758"/>
          </a:xfrm>
          <a:prstGeom prst="rect">
            <a:avLst/>
          </a:prstGeom>
        </p:spPr>
      </p:pic>
    </p:spTree>
    <p:extLst>
      <p:ext uri="{BB962C8B-B14F-4D97-AF65-F5344CB8AC3E}">
        <p14:creationId xmlns:p14="http://schemas.microsoft.com/office/powerpoint/2010/main" val="2394492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ctrTitle"/>
          </p:nvPr>
        </p:nvSpPr>
        <p:spPr>
          <a:xfrm>
            <a:off x="4113600" y="1602671"/>
            <a:ext cx="4783265" cy="2563977"/>
          </a:xfrm>
          <a:prstGeom prst="rect">
            <a:avLst/>
          </a:prstGeom>
        </p:spPr>
        <p:txBody>
          <a:bodyPr spcFirstLastPara="1" wrap="square" lIns="91425" tIns="91425" rIns="91425" bIns="91425" anchor="b" anchorCtr="0">
            <a:noAutofit/>
          </a:bodyPr>
          <a:lstStyle/>
          <a:p>
            <a:r>
              <a:rPr lang="en-US" dirty="0" smtClean="0">
                <a:latin typeface="+mn-lt"/>
                <a:ea typeface="Roboto Slab" panose="020B0604020202020204" charset="0"/>
              </a:rPr>
              <a:t>Kỹ </a:t>
            </a:r>
            <a:r>
              <a:rPr lang="en-US" dirty="0">
                <a:latin typeface="+mn-lt"/>
                <a:ea typeface="Roboto Slab" panose="020B0604020202020204" charset="0"/>
              </a:rPr>
              <a:t>năng giao tiếp, ứng xử </a:t>
            </a:r>
            <a:r>
              <a:rPr lang="vi-VN" dirty="0">
                <a:latin typeface="+mn-lt"/>
              </a:rPr>
              <a:t>trong cơ sở khám chữa bệnh</a:t>
            </a:r>
            <a:endParaRPr lang="en-US" dirty="0">
              <a:latin typeface="+mn-lt"/>
              <a:ea typeface="Roboto Slab" panose="020B0604020202020204" charset="0"/>
            </a:endParaRPr>
          </a:p>
        </p:txBody>
      </p:sp>
      <p:sp>
        <p:nvSpPr>
          <p:cNvPr id="144" name="Google Shape;144;p16"/>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0" dirty="0">
                <a:solidFill>
                  <a:schemeClr val="bg1"/>
                </a:solidFill>
                <a:latin typeface="Roboto Slab"/>
                <a:ea typeface="Roboto Slab"/>
                <a:cs typeface="Roboto Slab"/>
                <a:sym typeface="Roboto Slab"/>
              </a:rPr>
              <a:t>2</a:t>
            </a:r>
            <a:endParaRPr sz="20000" dirty="0">
              <a:solidFill>
                <a:schemeClr val="bg1"/>
              </a:solidFill>
              <a:latin typeface="Roboto Slab"/>
              <a:ea typeface="Roboto Slab"/>
              <a:cs typeface="Roboto Slab"/>
              <a:sym typeface="Roboto Slab"/>
            </a:endParaRPr>
          </a:p>
        </p:txBody>
      </p:sp>
      <p:sp>
        <p:nvSpPr>
          <p:cNvPr id="145" name="Google Shape;145;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a:ln>
                  <a:noFill/>
                </a:ln>
                <a:solidFill>
                  <a:srgbClr val="FFFFFF"/>
                </a:solidFill>
                <a:effectLst/>
                <a:uLnTx/>
                <a:uFillTx/>
                <a:latin typeface="Roboto Slab"/>
                <a:ea typeface="Roboto Slab"/>
                <a:sym typeface="Roboto Slab"/>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800" b="0" i="0" u="none" strike="noStrike" kern="0" cap="none" spc="0" normalizeH="0" baseline="0" noProof="0">
              <a:ln>
                <a:noFill/>
              </a:ln>
              <a:solidFill>
                <a:srgbClr val="FFFFFF"/>
              </a:solidFill>
              <a:effectLst/>
              <a:uLnTx/>
              <a:uFillTx/>
              <a:latin typeface="Roboto Slab"/>
              <a:ea typeface="Roboto Slab"/>
              <a:sym typeface="Roboto Slab"/>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2008</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2009</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altLang="vi-VN"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Arial"/>
              </a:rPr>
              <a:t>2014</a:t>
            </a:r>
            <a:endParaRPr kumimoji="0" lang="en-US" altLang="vi-VN"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0" name="Rectangle 49"/>
          <p:cNvSpPr/>
          <p:nvPr/>
        </p:nvSpPr>
        <p:spPr>
          <a:xfrm>
            <a:off x="692150" y="853680"/>
            <a:ext cx="8032051" cy="3647152"/>
          </a:xfrm>
          <a:prstGeom prst="rect">
            <a:avLst/>
          </a:prstGeom>
        </p:spPr>
        <p:txBody>
          <a:bodyPr wrap="square">
            <a:spAutoFit/>
          </a:bodyPr>
          <a:lstStyle/>
          <a:p>
            <a:pPr indent="365760" algn="just">
              <a:spcAft>
                <a:spcPts val="600"/>
              </a:spcAft>
            </a:pPr>
            <a:r>
              <a:rPr kumimoji="0" lang="en-US" sz="2800" b="1" i="0" u="none" strike="noStrike" kern="0" cap="none" spc="0" normalizeH="0" baseline="0" noProof="0" dirty="0" smtClean="0">
                <a:ln>
                  <a:noFill/>
                </a:ln>
                <a:solidFill>
                  <a:srgbClr val="FF0000"/>
                </a:solidFill>
                <a:effectLst/>
                <a:uLnTx/>
                <a:uFillTx/>
                <a:latin typeface="+mj-lt"/>
                <a:sym typeface="Arial"/>
              </a:rPr>
              <a:t>2.1</a:t>
            </a:r>
            <a:r>
              <a:rPr kumimoji="0" lang="vi-VN" sz="2800" b="1" i="0" u="none" strike="noStrike" kern="0" cap="none" spc="0" normalizeH="0" baseline="0" noProof="0" dirty="0" smtClean="0">
                <a:ln>
                  <a:noFill/>
                </a:ln>
                <a:solidFill>
                  <a:srgbClr val="FF0000"/>
                </a:solidFill>
                <a:effectLst/>
                <a:uLnTx/>
                <a:uFillTx/>
                <a:latin typeface="+mj-lt"/>
                <a:sym typeface="Arial"/>
              </a:rPr>
              <a:t> </a:t>
            </a:r>
            <a:r>
              <a:rPr lang="en-US" sz="2800" dirty="0" err="1">
                <a:latin typeface="+mj-lt"/>
                <a:ea typeface="Calibri" panose="020F0502020204030204" pitchFamily="34" charset="0"/>
              </a:rPr>
              <a:t>Nguyên</a:t>
            </a:r>
            <a:r>
              <a:rPr lang="en-US" sz="2800" dirty="0">
                <a:latin typeface="+mj-lt"/>
                <a:ea typeface="Calibri" panose="020F0502020204030204" pitchFamily="34" charset="0"/>
              </a:rPr>
              <a:t> </a:t>
            </a:r>
            <a:r>
              <a:rPr lang="en-US" sz="2800" dirty="0" err="1">
                <a:latin typeface="+mj-lt"/>
                <a:ea typeface="Calibri" panose="020F0502020204030204" pitchFamily="34" charset="0"/>
              </a:rPr>
              <a:t>tắc</a:t>
            </a:r>
            <a:r>
              <a:rPr lang="en-US" sz="2800" dirty="0">
                <a:latin typeface="+mj-lt"/>
                <a:ea typeface="Calibri" panose="020F0502020204030204" pitchFamily="34" charset="0"/>
              </a:rPr>
              <a:t> </a:t>
            </a:r>
            <a:r>
              <a:rPr lang="en-US" sz="2800" dirty="0" err="1" smtClean="0">
                <a:latin typeface="+mj-lt"/>
                <a:ea typeface="Calibri" panose="020F0502020204030204" pitchFamily="34" charset="0"/>
              </a:rPr>
              <a:t>chung</a:t>
            </a:r>
            <a:r>
              <a:rPr lang="en-US" sz="2800" dirty="0" smtClean="0">
                <a:latin typeface="+mj-lt"/>
                <a:ea typeface="Calibri" panose="020F0502020204030204" pitchFamily="34" charset="0"/>
              </a:rPr>
              <a:t>: </a:t>
            </a:r>
            <a:r>
              <a:rPr lang="en-US" sz="2800" dirty="0" err="1">
                <a:latin typeface="+mj-lt"/>
                <a:ea typeface="Calibri" panose="020F0502020204030204" pitchFamily="34" charset="0"/>
                <a:cs typeface="Times New Roman" panose="02020603050405020304" pitchFamily="18" charset="0"/>
              </a:rPr>
              <a:t>giao</a:t>
            </a:r>
            <a:r>
              <a:rPr lang="en-US" sz="2800" dirty="0">
                <a:latin typeface="+mj-lt"/>
                <a:ea typeface="Calibri" panose="020F0502020204030204" pitchFamily="34" charset="0"/>
                <a:cs typeface="Times New Roman" panose="02020603050405020304" pitchFamily="18" charset="0"/>
              </a:rPr>
              <a:t> </a:t>
            </a:r>
            <a:r>
              <a:rPr lang="en-US" sz="2800" dirty="0" err="1">
                <a:latin typeface="+mj-lt"/>
                <a:ea typeface="Calibri" panose="020F0502020204030204" pitchFamily="34" charset="0"/>
                <a:cs typeface="Times New Roman" panose="02020603050405020304" pitchFamily="18" charset="0"/>
              </a:rPr>
              <a:t>tiếp</a:t>
            </a:r>
            <a:r>
              <a:rPr lang="en-US" sz="2800" dirty="0">
                <a:latin typeface="+mj-lt"/>
                <a:ea typeface="Calibri" panose="020F0502020204030204" pitchFamily="34" charset="0"/>
                <a:cs typeface="Times New Roman" panose="02020603050405020304" pitchFamily="18" charset="0"/>
              </a:rPr>
              <a:t> </a:t>
            </a:r>
            <a:r>
              <a:rPr lang="en-US" sz="2800" dirty="0" err="1">
                <a:latin typeface="+mj-lt"/>
                <a:ea typeface="Calibri" panose="020F0502020204030204" pitchFamily="34" charset="0"/>
                <a:cs typeface="Times New Roman" panose="02020603050405020304" pitchFamily="18" charset="0"/>
              </a:rPr>
              <a:t>công</a:t>
            </a:r>
            <a:r>
              <a:rPr lang="en-US" sz="2800" dirty="0">
                <a:latin typeface="+mj-lt"/>
                <a:ea typeface="Calibri" panose="020F0502020204030204" pitchFamily="34" charset="0"/>
                <a:cs typeface="Times New Roman" panose="02020603050405020304" pitchFamily="18" charset="0"/>
              </a:rPr>
              <a:t> </a:t>
            </a:r>
            <a:r>
              <a:rPr lang="en-US" sz="2800" dirty="0" err="1">
                <a:latin typeface="+mj-lt"/>
                <a:ea typeface="Calibri" panose="020F0502020204030204" pitchFamily="34" charset="0"/>
                <a:cs typeface="Times New Roman" panose="02020603050405020304" pitchFamily="18" charset="0"/>
              </a:rPr>
              <a:t>vụ</a:t>
            </a:r>
            <a:r>
              <a:rPr lang="en-US" sz="2800" dirty="0">
                <a:latin typeface="+mj-lt"/>
                <a:ea typeface="Calibri" panose="020F0502020204030204" pitchFamily="34" charset="0"/>
                <a:cs typeface="Times New Roman" panose="02020603050405020304" pitchFamily="18" charset="0"/>
              </a:rPr>
              <a:t> </a:t>
            </a:r>
            <a:r>
              <a:rPr lang="en-US" sz="2800" dirty="0" err="1" smtClean="0">
                <a:latin typeface="+mj-lt"/>
                <a:ea typeface="Calibri" panose="020F0502020204030204" pitchFamily="34" charset="0"/>
                <a:cs typeface="Times New Roman" panose="02020603050405020304" pitchFamily="18" charset="0"/>
              </a:rPr>
              <a:t>cần</a:t>
            </a:r>
            <a:r>
              <a:rPr lang="en-US" sz="2800" dirty="0" smtClean="0">
                <a:latin typeface="+mj-lt"/>
                <a:ea typeface="Calibri" panose="020F0502020204030204" pitchFamily="34" charset="0"/>
                <a:cs typeface="Times New Roman" panose="02020603050405020304" pitchFamily="18" charset="0"/>
              </a:rPr>
              <a:t> </a:t>
            </a:r>
            <a:r>
              <a:rPr lang="en-US" sz="2800" dirty="0" err="1">
                <a:latin typeface="+mj-lt"/>
                <a:ea typeface="Calibri" panose="020F0502020204030204" pitchFamily="34" charset="0"/>
                <a:cs typeface="Times New Roman" panose="02020603050405020304" pitchFamily="18" charset="0"/>
              </a:rPr>
              <a:t>tuân</a:t>
            </a:r>
            <a:r>
              <a:rPr lang="en-US" sz="2800" dirty="0">
                <a:latin typeface="+mj-lt"/>
                <a:ea typeface="Calibri" panose="020F0502020204030204" pitchFamily="34" charset="0"/>
                <a:cs typeface="Times New Roman" panose="02020603050405020304" pitchFamily="18" charset="0"/>
              </a:rPr>
              <a:t> </a:t>
            </a:r>
            <a:r>
              <a:rPr lang="en-US" sz="2800" dirty="0" err="1">
                <a:latin typeface="+mj-lt"/>
                <a:ea typeface="Calibri" panose="020F0502020204030204" pitchFamily="34" charset="0"/>
                <a:cs typeface="Times New Roman" panose="02020603050405020304" pitchFamily="18" charset="0"/>
              </a:rPr>
              <a:t>thủ</a:t>
            </a:r>
            <a:r>
              <a:rPr lang="en-US" sz="2800" dirty="0">
                <a:latin typeface="+mj-lt"/>
                <a:ea typeface="Calibri" panose="020F0502020204030204" pitchFamily="34" charset="0"/>
                <a:cs typeface="Times New Roman" panose="02020603050405020304" pitchFamily="18" charset="0"/>
              </a:rPr>
              <a:t> </a:t>
            </a:r>
            <a:r>
              <a:rPr lang="en-US" sz="2800" dirty="0" err="1">
                <a:latin typeface="+mj-lt"/>
                <a:ea typeface="Calibri" panose="020F0502020204030204" pitchFamily="34" charset="0"/>
                <a:cs typeface="Times New Roman" panose="02020603050405020304" pitchFamily="18" charset="0"/>
              </a:rPr>
              <a:t>một</a:t>
            </a:r>
            <a:r>
              <a:rPr lang="en-US" sz="2800" dirty="0">
                <a:latin typeface="+mj-lt"/>
                <a:ea typeface="Calibri" panose="020F0502020204030204" pitchFamily="34" charset="0"/>
                <a:cs typeface="Times New Roman" panose="02020603050405020304" pitchFamily="18" charset="0"/>
              </a:rPr>
              <a:t> </a:t>
            </a:r>
            <a:r>
              <a:rPr lang="en-US" sz="2800" dirty="0" err="1">
                <a:latin typeface="+mj-lt"/>
                <a:ea typeface="Calibri" panose="020F0502020204030204" pitchFamily="34" charset="0"/>
                <a:cs typeface="Times New Roman" panose="02020603050405020304" pitchFamily="18" charset="0"/>
              </a:rPr>
              <a:t>số</a:t>
            </a:r>
            <a:r>
              <a:rPr lang="en-US" sz="2800" dirty="0">
                <a:latin typeface="+mj-lt"/>
                <a:ea typeface="Calibri" panose="020F0502020204030204" pitchFamily="34" charset="0"/>
                <a:cs typeface="Times New Roman" panose="02020603050405020304" pitchFamily="18" charset="0"/>
              </a:rPr>
              <a:t> </a:t>
            </a:r>
            <a:r>
              <a:rPr lang="en-US" sz="2800" dirty="0" err="1">
                <a:latin typeface="+mj-lt"/>
                <a:ea typeface="Calibri" panose="020F0502020204030204" pitchFamily="34" charset="0"/>
                <a:cs typeface="Times New Roman" panose="02020603050405020304" pitchFamily="18" charset="0"/>
              </a:rPr>
              <a:t>nguyên</a:t>
            </a:r>
            <a:r>
              <a:rPr lang="en-US" sz="2800" dirty="0">
                <a:latin typeface="+mj-lt"/>
                <a:ea typeface="Calibri" panose="020F0502020204030204" pitchFamily="34" charset="0"/>
                <a:cs typeface="Times New Roman" panose="02020603050405020304" pitchFamily="18" charset="0"/>
              </a:rPr>
              <a:t> </a:t>
            </a:r>
            <a:r>
              <a:rPr lang="en-US" sz="2800" dirty="0" err="1">
                <a:latin typeface="+mj-lt"/>
                <a:ea typeface="Calibri" panose="020F0502020204030204" pitchFamily="34" charset="0"/>
                <a:cs typeface="Times New Roman" panose="02020603050405020304" pitchFamily="18" charset="0"/>
              </a:rPr>
              <a:t>tắc</a:t>
            </a:r>
            <a:r>
              <a:rPr lang="en-US" sz="2800" dirty="0">
                <a:latin typeface="+mj-lt"/>
                <a:ea typeface="Calibri" panose="020F0502020204030204" pitchFamily="34" charset="0"/>
                <a:cs typeface="Times New Roman" panose="02020603050405020304" pitchFamily="18" charset="0"/>
              </a:rPr>
              <a:t> </a:t>
            </a:r>
            <a:r>
              <a:rPr lang="en-US" sz="2800" dirty="0" err="1">
                <a:latin typeface="+mj-lt"/>
                <a:ea typeface="Calibri" panose="020F0502020204030204" pitchFamily="34" charset="0"/>
                <a:cs typeface="Times New Roman" panose="02020603050405020304" pitchFamily="18" charset="0"/>
              </a:rPr>
              <a:t>sau</a:t>
            </a:r>
            <a:r>
              <a:rPr lang="en-US" sz="2800" dirty="0" smtClean="0">
                <a:latin typeface="+mj-lt"/>
                <a:ea typeface="Calibri" panose="020F0502020204030204" pitchFamily="34" charset="0"/>
                <a:cs typeface="Times New Roman" panose="02020603050405020304" pitchFamily="18" charset="0"/>
              </a:rPr>
              <a:t>:</a:t>
            </a:r>
            <a:endParaRPr lang="en-US" sz="2800" b="1" dirty="0">
              <a:solidFill>
                <a:srgbClr val="FF0000"/>
              </a:solidFill>
              <a:latin typeface="+mj-lt"/>
              <a:ea typeface="Calibri" panose="020F0502020204030204" pitchFamily="34" charset="0"/>
            </a:endParaRPr>
          </a:p>
          <a:p>
            <a:pPr marL="457200" indent="-457200" algn="just">
              <a:spcAft>
                <a:spcPts val="600"/>
              </a:spcAft>
              <a:buAutoNum type="arabicPeriod"/>
            </a:pPr>
            <a:r>
              <a:rPr lang="en-US" sz="2000" dirty="0" err="1" smtClean="0">
                <a:latin typeface="+mj-lt"/>
                <a:ea typeface="Calibri" panose="020F0502020204030204" pitchFamily="34" charset="0"/>
              </a:rPr>
              <a:t>Tôn</a:t>
            </a:r>
            <a:r>
              <a:rPr lang="en-US" sz="2000" dirty="0" smtClean="0">
                <a:latin typeface="+mj-lt"/>
                <a:ea typeface="Calibri" panose="020F0502020204030204" pitchFamily="34" charset="0"/>
              </a:rPr>
              <a:t> </a:t>
            </a:r>
            <a:r>
              <a:rPr lang="en-US" sz="2000" dirty="0" err="1" smtClean="0">
                <a:latin typeface="+mj-lt"/>
                <a:ea typeface="Calibri" panose="020F0502020204030204" pitchFamily="34" charset="0"/>
              </a:rPr>
              <a:t>trọng</a:t>
            </a:r>
            <a:endParaRPr lang="en-US" sz="2000" dirty="0" smtClean="0">
              <a:latin typeface="+mj-lt"/>
              <a:ea typeface="Calibri" panose="020F0502020204030204" pitchFamily="34" charset="0"/>
            </a:endParaRPr>
          </a:p>
          <a:p>
            <a:pPr marL="457200" indent="-457200" algn="just">
              <a:spcAft>
                <a:spcPts val="600"/>
              </a:spcAft>
              <a:buAutoNum type="arabicPeriod"/>
            </a:pPr>
            <a:r>
              <a:rPr lang="en-US" sz="2000" dirty="0" err="1">
                <a:latin typeface="+mj-lt"/>
                <a:ea typeface="Calibri" panose="020F0502020204030204" pitchFamily="34" charset="0"/>
              </a:rPr>
              <a:t>Bình</a:t>
            </a:r>
            <a:r>
              <a:rPr lang="en-US" sz="2000" dirty="0">
                <a:latin typeface="+mj-lt"/>
                <a:ea typeface="Calibri" panose="020F0502020204030204" pitchFamily="34" charset="0"/>
              </a:rPr>
              <a:t> </a:t>
            </a:r>
            <a:r>
              <a:rPr lang="en-US" sz="2000" dirty="0" err="1">
                <a:latin typeface="+mj-lt"/>
                <a:ea typeface="Calibri" panose="020F0502020204030204" pitchFamily="34" charset="0"/>
              </a:rPr>
              <a:t>đẳng</a:t>
            </a:r>
            <a:r>
              <a:rPr lang="en-US" sz="2000" dirty="0">
                <a:latin typeface="+mj-lt"/>
                <a:ea typeface="Calibri" panose="020F0502020204030204" pitchFamily="34" charset="0"/>
              </a:rPr>
              <a:t> </a:t>
            </a:r>
            <a:endParaRPr lang="en-US" sz="2000" dirty="0" smtClean="0">
              <a:latin typeface="+mj-lt"/>
              <a:ea typeface="Calibri" panose="020F0502020204030204" pitchFamily="34" charset="0"/>
            </a:endParaRPr>
          </a:p>
          <a:p>
            <a:pPr marL="457200" indent="-457200" algn="just">
              <a:spcAft>
                <a:spcPts val="600"/>
              </a:spcAft>
              <a:buAutoNum type="arabicPeriod"/>
            </a:pPr>
            <a:r>
              <a:rPr lang="en-US" sz="2000" dirty="0" err="1">
                <a:latin typeface="+mj-lt"/>
                <a:ea typeface="Calibri" panose="020F0502020204030204" pitchFamily="34" charset="0"/>
              </a:rPr>
              <a:t>Phù</a:t>
            </a:r>
            <a:r>
              <a:rPr lang="en-US" sz="2000" dirty="0">
                <a:latin typeface="+mj-lt"/>
                <a:ea typeface="Calibri" panose="020F0502020204030204" pitchFamily="34" charset="0"/>
              </a:rPr>
              <a:t> </a:t>
            </a:r>
            <a:r>
              <a:rPr lang="en-US" sz="2000" dirty="0" err="1">
                <a:latin typeface="+mj-lt"/>
                <a:ea typeface="Calibri" panose="020F0502020204030204" pitchFamily="34" charset="0"/>
              </a:rPr>
              <a:t>hợp</a:t>
            </a:r>
            <a:r>
              <a:rPr lang="en-US" sz="2000" dirty="0">
                <a:latin typeface="+mj-lt"/>
                <a:ea typeface="Calibri" panose="020F0502020204030204" pitchFamily="34" charset="0"/>
              </a:rPr>
              <a:t> </a:t>
            </a:r>
            <a:r>
              <a:rPr lang="en-US" sz="2000" dirty="0" err="1">
                <a:latin typeface="+mj-lt"/>
                <a:ea typeface="Calibri" panose="020F0502020204030204" pitchFamily="34" charset="0"/>
              </a:rPr>
              <a:t>hoàn</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cảnh</a:t>
            </a:r>
            <a:endParaRPr lang="en-US" sz="2000" dirty="0" smtClean="0">
              <a:latin typeface="+mj-lt"/>
              <a:ea typeface="Calibri" panose="020F0502020204030204" pitchFamily="34" charset="0"/>
            </a:endParaRPr>
          </a:p>
          <a:p>
            <a:pPr marL="457200" indent="-457200" algn="just">
              <a:spcAft>
                <a:spcPts val="600"/>
              </a:spcAft>
              <a:buAutoNum type="arabicPeriod"/>
            </a:pPr>
            <a:r>
              <a:rPr lang="en-US" sz="2000" dirty="0">
                <a:latin typeface="+mj-lt"/>
                <a:ea typeface="Calibri" panose="020F0502020204030204" pitchFamily="34" charset="0"/>
              </a:rPr>
              <a:t>Tin </a:t>
            </a:r>
            <a:r>
              <a:rPr lang="en-US" sz="2000" dirty="0" err="1" smtClean="0">
                <a:latin typeface="+mj-lt"/>
                <a:ea typeface="Calibri" panose="020F0502020204030204" pitchFamily="34" charset="0"/>
              </a:rPr>
              <a:t>cậy</a:t>
            </a:r>
            <a:endParaRPr lang="en-US" sz="2000" dirty="0" smtClean="0">
              <a:latin typeface="+mj-lt"/>
              <a:ea typeface="Calibri" panose="020F0502020204030204" pitchFamily="34" charset="0"/>
            </a:endParaRPr>
          </a:p>
          <a:p>
            <a:pPr marL="457200" indent="-457200" algn="just">
              <a:spcAft>
                <a:spcPts val="600"/>
              </a:spcAft>
              <a:buAutoNum type="arabicPeriod"/>
            </a:pPr>
            <a:r>
              <a:rPr lang="en-US" sz="2000" dirty="0" err="1">
                <a:latin typeface="+mj-lt"/>
                <a:ea typeface="Calibri" panose="020F0502020204030204" pitchFamily="34" charset="0"/>
              </a:rPr>
              <a:t>Cộng</a:t>
            </a:r>
            <a:r>
              <a:rPr lang="en-US" sz="2000" dirty="0">
                <a:latin typeface="+mj-lt"/>
                <a:ea typeface="Calibri" panose="020F0502020204030204" pitchFamily="34" charset="0"/>
              </a:rPr>
              <a:t> </a:t>
            </a:r>
            <a:r>
              <a:rPr lang="en-US" sz="2000" dirty="0" err="1">
                <a:latin typeface="+mj-lt"/>
                <a:ea typeface="Calibri" panose="020F0502020204030204" pitchFamily="34" charset="0"/>
              </a:rPr>
              <a:t>tác</a:t>
            </a:r>
            <a:r>
              <a:rPr lang="en-US" sz="2000" dirty="0">
                <a:latin typeface="+mj-lt"/>
                <a:ea typeface="Calibri" panose="020F0502020204030204" pitchFamily="34" charset="0"/>
              </a:rPr>
              <a:t> - </a:t>
            </a:r>
            <a:r>
              <a:rPr lang="en-US" sz="2000" dirty="0" err="1">
                <a:latin typeface="+mj-lt"/>
                <a:ea typeface="Calibri" panose="020F0502020204030204" pitchFamily="34" charset="0"/>
              </a:rPr>
              <a:t>Hài</a:t>
            </a:r>
            <a:r>
              <a:rPr lang="en-US" sz="2000" dirty="0">
                <a:latin typeface="+mj-lt"/>
                <a:ea typeface="Calibri" panose="020F0502020204030204" pitchFamily="34" charset="0"/>
              </a:rPr>
              <a:t> </a:t>
            </a:r>
            <a:r>
              <a:rPr lang="en-US" sz="2000" dirty="0" err="1">
                <a:latin typeface="+mj-lt"/>
                <a:ea typeface="Calibri" panose="020F0502020204030204" pitchFamily="34" charset="0"/>
              </a:rPr>
              <a:t>hòa</a:t>
            </a:r>
            <a:r>
              <a:rPr lang="en-US" sz="2000" dirty="0">
                <a:latin typeface="+mj-lt"/>
                <a:ea typeface="Calibri" panose="020F0502020204030204" pitchFamily="34" charset="0"/>
              </a:rPr>
              <a:t> </a:t>
            </a:r>
            <a:r>
              <a:rPr lang="en-US" sz="2000" dirty="0" err="1">
                <a:latin typeface="+mj-lt"/>
                <a:ea typeface="Calibri" panose="020F0502020204030204" pitchFamily="34" charset="0"/>
              </a:rPr>
              <a:t>lợi</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ích</a:t>
            </a:r>
            <a:endParaRPr lang="en-US" sz="2000" dirty="0" smtClean="0">
              <a:latin typeface="+mj-lt"/>
              <a:ea typeface="Calibri" panose="020F0502020204030204" pitchFamily="34" charset="0"/>
            </a:endParaRPr>
          </a:p>
          <a:p>
            <a:pPr marL="457200" indent="-457200" algn="just">
              <a:spcAft>
                <a:spcPts val="600"/>
              </a:spcAft>
              <a:buAutoNum type="arabicPeriod"/>
            </a:pPr>
            <a:r>
              <a:rPr lang="en-US" sz="2000" dirty="0" err="1">
                <a:latin typeface="+mj-lt"/>
                <a:ea typeface="Calibri" panose="020F0502020204030204" pitchFamily="34" charset="0"/>
              </a:rPr>
              <a:t>Thẩm</a:t>
            </a:r>
            <a:r>
              <a:rPr lang="en-US" sz="2000" dirty="0">
                <a:latin typeface="+mj-lt"/>
                <a:ea typeface="Calibri" panose="020F0502020204030204" pitchFamily="34" charset="0"/>
              </a:rPr>
              <a:t> </a:t>
            </a:r>
            <a:r>
              <a:rPr lang="en-US" sz="2000" dirty="0" err="1">
                <a:latin typeface="+mj-lt"/>
                <a:ea typeface="Calibri" panose="020F0502020204030204" pitchFamily="34" charset="0"/>
              </a:rPr>
              <a:t>mỹ</a:t>
            </a:r>
            <a:r>
              <a:rPr lang="en-US" sz="2000" dirty="0">
                <a:latin typeface="+mj-lt"/>
                <a:ea typeface="Calibri" panose="020F0502020204030204" pitchFamily="34" charset="0"/>
              </a:rPr>
              <a:t> </a:t>
            </a:r>
            <a:r>
              <a:rPr lang="en-US" sz="2000" dirty="0" err="1">
                <a:latin typeface="+mj-lt"/>
                <a:ea typeface="Calibri" panose="020F0502020204030204" pitchFamily="34" charset="0"/>
              </a:rPr>
              <a:t>hành</a:t>
            </a:r>
            <a:r>
              <a:rPr lang="en-US" sz="2000" dirty="0">
                <a:latin typeface="+mj-lt"/>
                <a:ea typeface="Calibri" panose="020F0502020204030204" pitchFamily="34" charset="0"/>
              </a:rPr>
              <a:t> </a:t>
            </a:r>
            <a:r>
              <a:rPr lang="en-US" sz="2000" dirty="0" smtClean="0">
                <a:latin typeface="+mj-lt"/>
                <a:ea typeface="Calibri" panose="020F0502020204030204" pitchFamily="34" charset="0"/>
              </a:rPr>
              <a:t>vi</a:t>
            </a:r>
          </a:p>
          <a:p>
            <a:pPr marL="457200" indent="-457200" algn="just">
              <a:spcAft>
                <a:spcPts val="600"/>
              </a:spcAft>
              <a:buAutoNum type="arabicPeriod"/>
            </a:pPr>
            <a:r>
              <a:rPr lang="en-US" sz="2000" dirty="0" err="1">
                <a:latin typeface="+mj-lt"/>
                <a:ea typeface="Calibri" panose="020F0502020204030204" pitchFamily="34" charset="0"/>
              </a:rPr>
              <a:t>Tôn</a:t>
            </a:r>
            <a:r>
              <a:rPr lang="en-US" sz="2000" dirty="0">
                <a:latin typeface="+mj-lt"/>
                <a:ea typeface="Calibri" panose="020F0502020204030204" pitchFamily="34" charset="0"/>
              </a:rPr>
              <a:t> </a:t>
            </a:r>
            <a:r>
              <a:rPr lang="en-US" sz="2000" dirty="0" err="1">
                <a:latin typeface="+mj-lt"/>
                <a:ea typeface="Calibri" panose="020F0502020204030204" pitchFamily="34" charset="0"/>
              </a:rPr>
              <a:t>trọng</a:t>
            </a:r>
            <a:r>
              <a:rPr lang="en-US" sz="2000" dirty="0">
                <a:latin typeface="+mj-lt"/>
                <a:ea typeface="Calibri" panose="020F0502020204030204" pitchFamily="34" charset="0"/>
              </a:rPr>
              <a:t> </a:t>
            </a:r>
            <a:r>
              <a:rPr lang="en-US" sz="2000" dirty="0" err="1">
                <a:latin typeface="+mj-lt"/>
                <a:ea typeface="Calibri" panose="020F0502020204030204" pitchFamily="34" charset="0"/>
              </a:rPr>
              <a:t>quy</a:t>
            </a:r>
            <a:r>
              <a:rPr lang="en-US" sz="2000" dirty="0">
                <a:latin typeface="+mj-lt"/>
                <a:ea typeface="Calibri" panose="020F0502020204030204" pitchFamily="34" charset="0"/>
              </a:rPr>
              <a:t> </a:t>
            </a:r>
            <a:r>
              <a:rPr lang="en-US" sz="2000" dirty="0" err="1">
                <a:latin typeface="+mj-lt"/>
                <a:ea typeface="Calibri" panose="020F0502020204030204" pitchFamily="34" charset="0"/>
              </a:rPr>
              <a:t>luật</a:t>
            </a:r>
            <a:r>
              <a:rPr lang="en-US" sz="2000" dirty="0">
                <a:latin typeface="+mj-lt"/>
                <a:ea typeface="Calibri" panose="020F0502020204030204" pitchFamily="34" charset="0"/>
              </a:rPr>
              <a:t> </a:t>
            </a:r>
            <a:r>
              <a:rPr lang="en-US" sz="2000" dirty="0" err="1">
                <a:latin typeface="+mj-lt"/>
                <a:ea typeface="Calibri" panose="020F0502020204030204" pitchFamily="34" charset="0"/>
              </a:rPr>
              <a:t>tâm</a:t>
            </a:r>
            <a:r>
              <a:rPr lang="en-US" sz="2000" dirty="0">
                <a:latin typeface="+mj-lt"/>
                <a:ea typeface="Calibri" panose="020F0502020204030204" pitchFamily="34" charset="0"/>
              </a:rPr>
              <a:t>, </a:t>
            </a:r>
            <a:r>
              <a:rPr lang="en-US" sz="2000" dirty="0" err="1">
                <a:latin typeface="+mj-lt"/>
                <a:ea typeface="Calibri" panose="020F0502020204030204" pitchFamily="34" charset="0"/>
              </a:rPr>
              <a:t>sinh</a:t>
            </a:r>
            <a:r>
              <a:rPr lang="en-US" sz="2000" dirty="0">
                <a:latin typeface="+mj-lt"/>
                <a:ea typeface="Calibri" panose="020F0502020204030204" pitchFamily="34" charset="0"/>
              </a:rPr>
              <a:t> </a:t>
            </a:r>
            <a:r>
              <a:rPr lang="en-US" sz="2000" dirty="0" err="1">
                <a:latin typeface="+mj-lt"/>
                <a:ea typeface="Calibri" panose="020F0502020204030204" pitchFamily="34" charset="0"/>
              </a:rPr>
              <a:t>lý</a:t>
            </a:r>
            <a:endParaRPr lang="en-US" sz="20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5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45" name="Text Box 25"/>
          <p:cNvSpPr txBox="1">
            <a:spLocks noChangeArrowheads="1"/>
          </p:cNvSpPr>
          <p:nvPr/>
        </p:nvSpPr>
        <p:spPr bwMode="gray">
          <a:xfrm>
            <a:off x="692150" y="1182688"/>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a:solidFill>
                  <a:srgbClr val="FFFFFF"/>
                </a:solidFill>
              </a:rPr>
              <a:t>1996</a:t>
            </a:r>
          </a:p>
        </p:txBody>
      </p:sp>
      <p:sp>
        <p:nvSpPr>
          <p:cNvPr id="46" name="Text Box 25"/>
          <p:cNvSpPr txBox="1">
            <a:spLocks noChangeArrowheads="1"/>
          </p:cNvSpPr>
          <p:nvPr/>
        </p:nvSpPr>
        <p:spPr bwMode="gray">
          <a:xfrm>
            <a:off x="2428940" y="124057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7" name="Text Box 25"/>
          <p:cNvSpPr txBox="1">
            <a:spLocks noChangeArrowheads="1"/>
          </p:cNvSpPr>
          <p:nvPr/>
        </p:nvSpPr>
        <p:spPr bwMode="gray">
          <a:xfrm>
            <a:off x="4199194"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2008</a:t>
            </a:r>
            <a:endParaRPr lang="en-US" altLang="vi-VN" sz="1800" b="1" dirty="0">
              <a:solidFill>
                <a:srgbClr val="FFFFFF"/>
              </a:solidFill>
            </a:endParaRPr>
          </a:p>
        </p:txBody>
      </p:sp>
      <p:sp>
        <p:nvSpPr>
          <p:cNvPr id="48" name="Text Box 25"/>
          <p:cNvSpPr txBox="1">
            <a:spLocks noChangeArrowheads="1"/>
          </p:cNvSpPr>
          <p:nvPr/>
        </p:nvSpPr>
        <p:spPr bwMode="gray">
          <a:xfrm>
            <a:off x="6028140" y="120858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2009</a:t>
            </a:r>
            <a:endParaRPr lang="en-US" altLang="vi-VN" sz="1800" b="1" dirty="0">
              <a:solidFill>
                <a:srgbClr val="FFFFFF"/>
              </a:solidFill>
            </a:endParaRPr>
          </a:p>
        </p:txBody>
      </p:sp>
      <p:sp>
        <p:nvSpPr>
          <p:cNvPr id="49" name="Text Box 25"/>
          <p:cNvSpPr txBox="1">
            <a:spLocks noChangeArrowheads="1"/>
          </p:cNvSpPr>
          <p:nvPr/>
        </p:nvSpPr>
        <p:spPr bwMode="gray">
          <a:xfrm>
            <a:off x="7806831" y="1165303"/>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b="1" dirty="0" smtClean="0">
                <a:solidFill>
                  <a:srgbClr val="FFFFFF"/>
                </a:solidFill>
              </a:rPr>
              <a:t>2014</a:t>
            </a:r>
            <a:endParaRPr lang="en-US" altLang="vi-VN" sz="1800" b="1" dirty="0">
              <a:solidFill>
                <a:srgbClr val="FFFFFF"/>
              </a:solidFill>
            </a:endParaRPr>
          </a:p>
        </p:txBody>
      </p:sp>
      <p:sp>
        <p:nvSpPr>
          <p:cNvPr id="50" name="Rectangle 49"/>
          <p:cNvSpPr/>
          <p:nvPr/>
        </p:nvSpPr>
        <p:spPr>
          <a:xfrm>
            <a:off x="692150" y="853680"/>
            <a:ext cx="8032051" cy="4154984"/>
          </a:xfrm>
          <a:prstGeom prst="rect">
            <a:avLst/>
          </a:prstGeom>
        </p:spPr>
        <p:txBody>
          <a:bodyPr wrap="square">
            <a:spAutoFit/>
          </a:bodyPr>
          <a:lstStyle/>
          <a:p>
            <a:pPr marL="0" indent="0" algn="just">
              <a:lnSpc>
                <a:spcPct val="150000"/>
              </a:lnSpc>
              <a:buNone/>
            </a:pPr>
            <a:r>
              <a:rPr lang="en-US" sz="2800" b="1" dirty="0" smtClean="0">
                <a:solidFill>
                  <a:srgbClr val="FF0000"/>
                </a:solidFill>
              </a:rPr>
              <a:t>2.2 </a:t>
            </a:r>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thức</a:t>
            </a:r>
            <a:r>
              <a:rPr lang="en-US" sz="2800" b="1" dirty="0" smtClean="0">
                <a:solidFill>
                  <a:srgbClr val="FF0000"/>
                </a:solidFill>
              </a:rPr>
              <a:t> </a:t>
            </a:r>
            <a:r>
              <a:rPr lang="en-US" sz="2800" b="1" dirty="0" err="1" smtClean="0">
                <a:solidFill>
                  <a:srgbClr val="FF0000"/>
                </a:solidFill>
              </a:rPr>
              <a:t>giao</a:t>
            </a:r>
            <a:r>
              <a:rPr lang="en-US" sz="2800" b="1" dirty="0" smtClean="0">
                <a:solidFill>
                  <a:srgbClr val="FF0000"/>
                </a:solidFill>
              </a:rPr>
              <a:t> </a:t>
            </a:r>
            <a:r>
              <a:rPr lang="en-US" sz="2800" b="1" dirty="0" err="1" smtClean="0">
                <a:solidFill>
                  <a:srgbClr val="FF0000"/>
                </a:solidFill>
              </a:rPr>
              <a:t>tiếp</a:t>
            </a:r>
            <a:endParaRPr lang="en-US" sz="2800" b="1" dirty="0" smtClean="0">
              <a:solidFill>
                <a:srgbClr val="FF0000"/>
              </a:solidFill>
            </a:endParaRPr>
          </a:p>
          <a:p>
            <a:pPr marL="0" indent="0" algn="just">
              <a:lnSpc>
                <a:spcPct val="150000"/>
              </a:lnSpc>
              <a:buNone/>
            </a:pPr>
            <a:r>
              <a:rPr lang="en-US" sz="2800" b="1" dirty="0" smtClean="0">
                <a:solidFill>
                  <a:srgbClr val="FF0000"/>
                </a:solidFill>
              </a:rPr>
              <a:t>1. </a:t>
            </a:r>
            <a:r>
              <a:rPr lang="vi-VN" sz="2800" b="1" dirty="0" smtClean="0">
                <a:solidFill>
                  <a:srgbClr val="FF0000"/>
                </a:solidFill>
              </a:rPr>
              <a:t>Giao </a:t>
            </a:r>
            <a:r>
              <a:rPr lang="vi-VN" sz="2800" b="1" dirty="0">
                <a:solidFill>
                  <a:srgbClr val="FF0000"/>
                </a:solidFill>
              </a:rPr>
              <a:t>tiếp không lời: </a:t>
            </a:r>
            <a:endParaRPr lang="en-US" sz="2800" b="1" dirty="0" smtClean="0">
              <a:solidFill>
                <a:srgbClr val="FF0000"/>
              </a:solidFill>
            </a:endParaRPr>
          </a:p>
          <a:p>
            <a:pPr algn="just">
              <a:lnSpc>
                <a:spcPct val="150000"/>
              </a:lnSpc>
            </a:pPr>
            <a:r>
              <a:rPr lang="en-US" sz="2000" dirty="0" smtClean="0"/>
              <a:t>- </a:t>
            </a:r>
            <a:r>
              <a:rPr lang="vi-VN" sz="2000" dirty="0" smtClean="0"/>
              <a:t>Những </a:t>
            </a:r>
            <a:r>
              <a:rPr lang="vi-VN" sz="2000" dirty="0"/>
              <a:t>giao tiếp không lời bao gồm: </a:t>
            </a:r>
            <a:r>
              <a:rPr lang="vi-VN" sz="2000" b="1" dirty="0"/>
              <a:t>Tác phong, thái độ, cử chỉ, nụ cười, ánh mắt, điệu bộ, nét mặt</a:t>
            </a:r>
            <a:r>
              <a:rPr lang="vi-VN" sz="2000" b="1" dirty="0" smtClean="0"/>
              <a:t>.</a:t>
            </a:r>
            <a:endParaRPr lang="en-US" sz="2000" b="1" dirty="0" smtClean="0"/>
          </a:p>
          <a:p>
            <a:pPr algn="just">
              <a:lnSpc>
                <a:spcPct val="150000"/>
              </a:lnSpc>
            </a:pPr>
            <a:r>
              <a:rPr lang="en-US" sz="2000" dirty="0" smtClean="0"/>
              <a:t>- </a:t>
            </a:r>
            <a:r>
              <a:rPr lang="vi-VN" sz="2000" dirty="0" smtClean="0"/>
              <a:t>Tất </a:t>
            </a:r>
            <a:r>
              <a:rPr lang="vi-VN" sz="2000" dirty="0"/>
              <a:t>cả sẽ khiến NB cảm thấy họ được chào đón, an tâm hơn và cảm giác ấm áp</a:t>
            </a:r>
            <a:r>
              <a:rPr lang="vi-VN" sz="2000" dirty="0" smtClean="0"/>
              <a:t>.</a:t>
            </a:r>
            <a:endParaRPr lang="en-US" sz="2000" dirty="0" smtClean="0"/>
          </a:p>
          <a:p>
            <a:pPr algn="just">
              <a:lnSpc>
                <a:spcPct val="150000"/>
              </a:lnSpc>
            </a:pPr>
            <a:r>
              <a:rPr lang="vi-VN" sz="2000" dirty="0" smtClean="0"/>
              <a:t>- </a:t>
            </a:r>
            <a:r>
              <a:rPr lang="vi-VN" sz="2000" dirty="0"/>
              <a:t>Các kỹ năng giao tiếp không lời cần phải được sử dụng thường xuyên và kết hợp linh hoạt với giao tiếp có lời để tăng hiệu quả</a:t>
            </a:r>
            <a:endParaRPr lang="en-US" sz="2000" dirty="0">
              <a:latin typeface="+mn-lt"/>
              <a:ea typeface="Roboto Slab" panose="020B0604020202020204" charset="0"/>
            </a:endParaRPr>
          </a:p>
        </p:txBody>
      </p:sp>
    </p:spTree>
  </p:cSld>
  <p:clrMapOvr>
    <a:masterClrMapping/>
  </p:clrMapOvr>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2819</Words>
  <Application>Microsoft Office PowerPoint</Application>
  <PresentationFormat>On-screen Show (16:9)</PresentationFormat>
  <Paragraphs>339</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Roboto Slab</vt:lpstr>
      <vt:lpstr>Arial</vt:lpstr>
      <vt:lpstr>Wingdings</vt:lpstr>
      <vt:lpstr>Nixie One</vt:lpstr>
      <vt:lpstr>Times New Roman</vt:lpstr>
      <vt:lpstr>Calibri</vt:lpstr>
      <vt:lpstr>Warwick template</vt:lpstr>
      <vt:lpstr>TẬP HUẤN KỸ NĂNG GIAO TIẾP, ỨNG XỬ CHO NHÂN VIÊN Y TẾ</vt:lpstr>
      <vt:lpstr>Cơ sở pháp lý</vt:lpstr>
      <vt:lpstr>Nội dung</vt:lpstr>
      <vt:lpstr>1. Tầm quan trọng của giao tiếp - ứng xử trong cơ sở KCB</vt:lpstr>
      <vt:lpstr>1. Tầm quan trong của giao tiếp - ứng xử trong cơ sở KCB</vt:lpstr>
      <vt:lpstr>1. Tầm quan trong của giao tiếp - ứng xử trong cơ sở KCB</vt:lpstr>
      <vt:lpstr>Kỹ năng giao tiếp, ứng xử trong cơ sở khám chữa bệnh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TRẠNG THÁI TÂM LÝ CỦA NGƯỜI BỆNH </vt:lpstr>
      <vt:lpstr>PowerPoint Presentation</vt:lpstr>
      <vt:lpstr>PowerPoint Presentation</vt:lpstr>
      <vt:lpstr>PowerPoint Presentation</vt:lpstr>
      <vt:lpstr>PowerPoint Presentation</vt:lpstr>
      <vt:lpstr>Giao tiếp ứng xử của nhân viên y tế tại các địa điểm cần chú ý</vt:lpstr>
      <vt:lpstr>4.1. Khoa Khám bệnh, cấp cứu</vt:lpstr>
      <vt:lpstr>4.2. Khoa cận lâm sàng – Khoa dược</vt:lpstr>
      <vt:lpstr>Giao tiếp ứng xử theo vị trí việc làm</vt:lpstr>
      <vt:lpstr>Giao tiếp - ứng xử theo công việc, chức danh cụ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cảm ơn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XÂY DỰNG THƯ VIỆN TT-GDSK ONLINE</dc:title>
  <dc:creator>BV HUYEN CU CHI</dc:creator>
  <cp:lastModifiedBy>Admin</cp:lastModifiedBy>
  <cp:revision>52</cp:revision>
  <dcterms:modified xsi:type="dcterms:W3CDTF">2024-10-14T03:00:14Z</dcterms:modified>
</cp:coreProperties>
</file>